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9" r:id="rId4"/>
    <p:sldId id="258" r:id="rId5"/>
    <p:sldId id="280" r:id="rId6"/>
    <p:sldId id="259" r:id="rId7"/>
    <p:sldId id="260" r:id="rId8"/>
    <p:sldId id="262" r:id="rId9"/>
    <p:sldId id="264" r:id="rId10"/>
    <p:sldId id="263" r:id="rId11"/>
    <p:sldId id="281" r:id="rId12"/>
    <p:sldId id="265" r:id="rId13"/>
    <p:sldId id="266" r:id="rId14"/>
    <p:sldId id="267" r:id="rId15"/>
    <p:sldId id="268" r:id="rId16"/>
    <p:sldId id="269" r:id="rId17"/>
    <p:sldId id="273" r:id="rId18"/>
    <p:sldId id="270" r:id="rId19"/>
    <p:sldId id="275" r:id="rId20"/>
    <p:sldId id="274" r:id="rId21"/>
    <p:sldId id="276" r:id="rId22"/>
    <p:sldId id="277" r:id="rId23"/>
    <p:sldId id="278" r:id="rId2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168"/>
  </p:normalViewPr>
  <p:slideViewPr>
    <p:cSldViewPr snapToGrid="0">
      <p:cViewPr varScale="1">
        <p:scale>
          <a:sx n="73" d="100"/>
          <a:sy n="73" d="100"/>
        </p:scale>
        <p:origin x="13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E99C0B-DCEE-8B1F-1321-BAC03FD148ED}"/>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B84EA992-5520-3CA4-0C7E-95241193F5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4BD1F17E-EC15-2AF6-E675-3B7D2D28AB7A}"/>
              </a:ext>
            </a:extLst>
          </p:cNvPr>
          <p:cNvSpPr>
            <a:spLocks noGrp="1"/>
          </p:cNvSpPr>
          <p:nvPr>
            <p:ph type="dt" sz="half" idx="10"/>
          </p:nvPr>
        </p:nvSpPr>
        <p:spPr/>
        <p:txBody>
          <a:bodyPr/>
          <a:lstStyle/>
          <a:p>
            <a:fld id="{E4FEB763-84F5-1D41-A4A7-9D73A3617B32}" type="datetimeFigureOut">
              <a:rPr lang="es-MX" smtClean="0"/>
              <a:t>09/03/25</a:t>
            </a:fld>
            <a:endParaRPr lang="es-MX"/>
          </a:p>
        </p:txBody>
      </p:sp>
      <p:sp>
        <p:nvSpPr>
          <p:cNvPr id="5" name="Marcador de pie de página 4">
            <a:extLst>
              <a:ext uri="{FF2B5EF4-FFF2-40B4-BE49-F238E27FC236}">
                <a16:creationId xmlns:a16="http://schemas.microsoft.com/office/drawing/2014/main" id="{DAFB9DBF-161D-7227-6B59-54884B40A77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7D9DDF5-4F9A-7339-446F-712B6D1B278D}"/>
              </a:ext>
            </a:extLst>
          </p:cNvPr>
          <p:cNvSpPr>
            <a:spLocks noGrp="1"/>
          </p:cNvSpPr>
          <p:nvPr>
            <p:ph type="sldNum" sz="quarter" idx="12"/>
          </p:nvPr>
        </p:nvSpPr>
        <p:spPr/>
        <p:txBody>
          <a:bodyPr/>
          <a:lstStyle/>
          <a:p>
            <a:fld id="{59C96770-C811-FA49-9A19-2F4CB819A11A}" type="slidenum">
              <a:rPr lang="es-MX" smtClean="0"/>
              <a:t>‹Nº›</a:t>
            </a:fld>
            <a:endParaRPr lang="es-MX"/>
          </a:p>
        </p:txBody>
      </p:sp>
    </p:spTree>
    <p:extLst>
      <p:ext uri="{BB962C8B-B14F-4D97-AF65-F5344CB8AC3E}">
        <p14:creationId xmlns:p14="http://schemas.microsoft.com/office/powerpoint/2010/main" val="305465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21985C-C6CF-71F3-A844-52999571CBA0}"/>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CD62053F-CD77-B767-9220-AD094DD9F459}"/>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F1866E1F-7FE8-AF4C-ABAC-F3226709E5A9}"/>
              </a:ext>
            </a:extLst>
          </p:cNvPr>
          <p:cNvSpPr>
            <a:spLocks noGrp="1"/>
          </p:cNvSpPr>
          <p:nvPr>
            <p:ph type="dt" sz="half" idx="10"/>
          </p:nvPr>
        </p:nvSpPr>
        <p:spPr/>
        <p:txBody>
          <a:bodyPr/>
          <a:lstStyle/>
          <a:p>
            <a:fld id="{E4FEB763-84F5-1D41-A4A7-9D73A3617B32}" type="datetimeFigureOut">
              <a:rPr lang="es-MX" smtClean="0"/>
              <a:t>09/03/25</a:t>
            </a:fld>
            <a:endParaRPr lang="es-MX"/>
          </a:p>
        </p:txBody>
      </p:sp>
      <p:sp>
        <p:nvSpPr>
          <p:cNvPr id="5" name="Marcador de pie de página 4">
            <a:extLst>
              <a:ext uri="{FF2B5EF4-FFF2-40B4-BE49-F238E27FC236}">
                <a16:creationId xmlns:a16="http://schemas.microsoft.com/office/drawing/2014/main" id="{C28A8318-2307-F410-9A8F-AD208911FA6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2B532C3-0F04-7D82-C442-A318A05FFE98}"/>
              </a:ext>
            </a:extLst>
          </p:cNvPr>
          <p:cNvSpPr>
            <a:spLocks noGrp="1"/>
          </p:cNvSpPr>
          <p:nvPr>
            <p:ph type="sldNum" sz="quarter" idx="12"/>
          </p:nvPr>
        </p:nvSpPr>
        <p:spPr/>
        <p:txBody>
          <a:bodyPr/>
          <a:lstStyle/>
          <a:p>
            <a:fld id="{59C96770-C811-FA49-9A19-2F4CB819A11A}" type="slidenum">
              <a:rPr lang="es-MX" smtClean="0"/>
              <a:t>‹Nº›</a:t>
            </a:fld>
            <a:endParaRPr lang="es-MX"/>
          </a:p>
        </p:txBody>
      </p:sp>
    </p:spTree>
    <p:extLst>
      <p:ext uri="{BB962C8B-B14F-4D97-AF65-F5344CB8AC3E}">
        <p14:creationId xmlns:p14="http://schemas.microsoft.com/office/powerpoint/2010/main" val="1164542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CE462A2-ACB5-0A56-D793-A1A97BD13431}"/>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F315B7A6-BFC9-D939-E91E-5B8A55E0EDA5}"/>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8A4398EE-BDD7-480E-A313-D1C2957EF195}"/>
              </a:ext>
            </a:extLst>
          </p:cNvPr>
          <p:cNvSpPr>
            <a:spLocks noGrp="1"/>
          </p:cNvSpPr>
          <p:nvPr>
            <p:ph type="dt" sz="half" idx="10"/>
          </p:nvPr>
        </p:nvSpPr>
        <p:spPr/>
        <p:txBody>
          <a:bodyPr/>
          <a:lstStyle/>
          <a:p>
            <a:fld id="{E4FEB763-84F5-1D41-A4A7-9D73A3617B32}" type="datetimeFigureOut">
              <a:rPr lang="es-MX" smtClean="0"/>
              <a:t>09/03/25</a:t>
            </a:fld>
            <a:endParaRPr lang="es-MX"/>
          </a:p>
        </p:txBody>
      </p:sp>
      <p:sp>
        <p:nvSpPr>
          <p:cNvPr id="5" name="Marcador de pie de página 4">
            <a:extLst>
              <a:ext uri="{FF2B5EF4-FFF2-40B4-BE49-F238E27FC236}">
                <a16:creationId xmlns:a16="http://schemas.microsoft.com/office/drawing/2014/main" id="{34F47E36-B630-E7BE-8F03-04FB3050F96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56575AB-2195-003C-2AFE-FD9DB354B6F1}"/>
              </a:ext>
            </a:extLst>
          </p:cNvPr>
          <p:cNvSpPr>
            <a:spLocks noGrp="1"/>
          </p:cNvSpPr>
          <p:nvPr>
            <p:ph type="sldNum" sz="quarter" idx="12"/>
          </p:nvPr>
        </p:nvSpPr>
        <p:spPr/>
        <p:txBody>
          <a:bodyPr/>
          <a:lstStyle/>
          <a:p>
            <a:fld id="{59C96770-C811-FA49-9A19-2F4CB819A11A}" type="slidenum">
              <a:rPr lang="es-MX" smtClean="0"/>
              <a:t>‹Nº›</a:t>
            </a:fld>
            <a:endParaRPr lang="es-MX"/>
          </a:p>
        </p:txBody>
      </p:sp>
    </p:spTree>
    <p:extLst>
      <p:ext uri="{BB962C8B-B14F-4D97-AF65-F5344CB8AC3E}">
        <p14:creationId xmlns:p14="http://schemas.microsoft.com/office/powerpoint/2010/main" val="982478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6D55A1-E1DF-526F-6AC9-B26FC7917662}"/>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60534984-7201-C2A9-FAE1-1764477C8AF3}"/>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98C98E26-16F7-8D2A-FA28-0FAB5224D43D}"/>
              </a:ext>
            </a:extLst>
          </p:cNvPr>
          <p:cNvSpPr>
            <a:spLocks noGrp="1"/>
          </p:cNvSpPr>
          <p:nvPr>
            <p:ph type="dt" sz="half" idx="10"/>
          </p:nvPr>
        </p:nvSpPr>
        <p:spPr/>
        <p:txBody>
          <a:bodyPr/>
          <a:lstStyle/>
          <a:p>
            <a:fld id="{E4FEB763-84F5-1D41-A4A7-9D73A3617B32}" type="datetimeFigureOut">
              <a:rPr lang="es-MX" smtClean="0"/>
              <a:t>09/03/25</a:t>
            </a:fld>
            <a:endParaRPr lang="es-MX"/>
          </a:p>
        </p:txBody>
      </p:sp>
      <p:sp>
        <p:nvSpPr>
          <p:cNvPr id="5" name="Marcador de pie de página 4">
            <a:extLst>
              <a:ext uri="{FF2B5EF4-FFF2-40B4-BE49-F238E27FC236}">
                <a16:creationId xmlns:a16="http://schemas.microsoft.com/office/drawing/2014/main" id="{AA18BAF0-5282-8568-7393-EB51A132C0D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9ED3D99-6AD8-0676-DFE1-6C51706E19F5}"/>
              </a:ext>
            </a:extLst>
          </p:cNvPr>
          <p:cNvSpPr>
            <a:spLocks noGrp="1"/>
          </p:cNvSpPr>
          <p:nvPr>
            <p:ph type="sldNum" sz="quarter" idx="12"/>
          </p:nvPr>
        </p:nvSpPr>
        <p:spPr/>
        <p:txBody>
          <a:bodyPr/>
          <a:lstStyle/>
          <a:p>
            <a:fld id="{59C96770-C811-FA49-9A19-2F4CB819A11A}" type="slidenum">
              <a:rPr lang="es-MX" smtClean="0"/>
              <a:t>‹Nº›</a:t>
            </a:fld>
            <a:endParaRPr lang="es-MX"/>
          </a:p>
        </p:txBody>
      </p:sp>
    </p:spTree>
    <p:extLst>
      <p:ext uri="{BB962C8B-B14F-4D97-AF65-F5344CB8AC3E}">
        <p14:creationId xmlns:p14="http://schemas.microsoft.com/office/powerpoint/2010/main" val="1322920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54B7CD-36C9-4907-8829-08EFD908ADC7}"/>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F3569C4C-8540-7791-9EA1-88A41F3A68E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2D2B12A3-4850-252F-442C-D13D3F221D3C}"/>
              </a:ext>
            </a:extLst>
          </p:cNvPr>
          <p:cNvSpPr>
            <a:spLocks noGrp="1"/>
          </p:cNvSpPr>
          <p:nvPr>
            <p:ph type="dt" sz="half" idx="10"/>
          </p:nvPr>
        </p:nvSpPr>
        <p:spPr/>
        <p:txBody>
          <a:bodyPr/>
          <a:lstStyle/>
          <a:p>
            <a:fld id="{E4FEB763-84F5-1D41-A4A7-9D73A3617B32}" type="datetimeFigureOut">
              <a:rPr lang="es-MX" smtClean="0"/>
              <a:t>09/03/25</a:t>
            </a:fld>
            <a:endParaRPr lang="es-MX"/>
          </a:p>
        </p:txBody>
      </p:sp>
      <p:sp>
        <p:nvSpPr>
          <p:cNvPr id="5" name="Marcador de pie de página 4">
            <a:extLst>
              <a:ext uri="{FF2B5EF4-FFF2-40B4-BE49-F238E27FC236}">
                <a16:creationId xmlns:a16="http://schemas.microsoft.com/office/drawing/2014/main" id="{34732817-0F87-6C1D-3758-72F627B99C5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BFC5B54-3794-44E5-BBC2-A5CA0D0A6E3A}"/>
              </a:ext>
            </a:extLst>
          </p:cNvPr>
          <p:cNvSpPr>
            <a:spLocks noGrp="1"/>
          </p:cNvSpPr>
          <p:nvPr>
            <p:ph type="sldNum" sz="quarter" idx="12"/>
          </p:nvPr>
        </p:nvSpPr>
        <p:spPr/>
        <p:txBody>
          <a:bodyPr/>
          <a:lstStyle/>
          <a:p>
            <a:fld id="{59C96770-C811-FA49-9A19-2F4CB819A11A}" type="slidenum">
              <a:rPr lang="es-MX" smtClean="0"/>
              <a:t>‹Nº›</a:t>
            </a:fld>
            <a:endParaRPr lang="es-MX"/>
          </a:p>
        </p:txBody>
      </p:sp>
    </p:spTree>
    <p:extLst>
      <p:ext uri="{BB962C8B-B14F-4D97-AF65-F5344CB8AC3E}">
        <p14:creationId xmlns:p14="http://schemas.microsoft.com/office/powerpoint/2010/main" val="2817703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83995B-719E-9F1E-EB84-D5460354724D}"/>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ED83DADA-1A6C-97C6-5A6F-709C91DB2BD4}"/>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64CAA124-3797-1188-3FB2-5F6C70FA7FF2}"/>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DFD74440-A330-F021-5991-B8BD18D2F508}"/>
              </a:ext>
            </a:extLst>
          </p:cNvPr>
          <p:cNvSpPr>
            <a:spLocks noGrp="1"/>
          </p:cNvSpPr>
          <p:nvPr>
            <p:ph type="dt" sz="half" idx="10"/>
          </p:nvPr>
        </p:nvSpPr>
        <p:spPr/>
        <p:txBody>
          <a:bodyPr/>
          <a:lstStyle/>
          <a:p>
            <a:fld id="{E4FEB763-84F5-1D41-A4A7-9D73A3617B32}" type="datetimeFigureOut">
              <a:rPr lang="es-MX" smtClean="0"/>
              <a:t>09/03/25</a:t>
            </a:fld>
            <a:endParaRPr lang="es-MX"/>
          </a:p>
        </p:txBody>
      </p:sp>
      <p:sp>
        <p:nvSpPr>
          <p:cNvPr id="6" name="Marcador de pie de página 5">
            <a:extLst>
              <a:ext uri="{FF2B5EF4-FFF2-40B4-BE49-F238E27FC236}">
                <a16:creationId xmlns:a16="http://schemas.microsoft.com/office/drawing/2014/main" id="{E8477D58-E54C-C72B-C5B5-3BD2582E266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B2CBB7A-7B0C-BBB3-07D4-9FB3BDC968CD}"/>
              </a:ext>
            </a:extLst>
          </p:cNvPr>
          <p:cNvSpPr>
            <a:spLocks noGrp="1"/>
          </p:cNvSpPr>
          <p:nvPr>
            <p:ph type="sldNum" sz="quarter" idx="12"/>
          </p:nvPr>
        </p:nvSpPr>
        <p:spPr/>
        <p:txBody>
          <a:bodyPr/>
          <a:lstStyle/>
          <a:p>
            <a:fld id="{59C96770-C811-FA49-9A19-2F4CB819A11A}" type="slidenum">
              <a:rPr lang="es-MX" smtClean="0"/>
              <a:t>‹Nº›</a:t>
            </a:fld>
            <a:endParaRPr lang="es-MX"/>
          </a:p>
        </p:txBody>
      </p:sp>
    </p:spTree>
    <p:extLst>
      <p:ext uri="{BB962C8B-B14F-4D97-AF65-F5344CB8AC3E}">
        <p14:creationId xmlns:p14="http://schemas.microsoft.com/office/powerpoint/2010/main" val="2884036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7DAEC7-D9D3-EA6A-B241-E9D2427EA3B2}"/>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39EE4100-73F7-93FB-4BFB-C2DD99559B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F2D94ED4-2AE5-8FDE-61C6-310E82D8860B}"/>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5B1A6E62-6A2A-F420-0148-0920B3410F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5C282012-118A-28ED-3741-71CB9AA8FC26}"/>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12024C3A-9C36-1755-0135-662762BD8D9E}"/>
              </a:ext>
            </a:extLst>
          </p:cNvPr>
          <p:cNvSpPr>
            <a:spLocks noGrp="1"/>
          </p:cNvSpPr>
          <p:nvPr>
            <p:ph type="dt" sz="half" idx="10"/>
          </p:nvPr>
        </p:nvSpPr>
        <p:spPr/>
        <p:txBody>
          <a:bodyPr/>
          <a:lstStyle/>
          <a:p>
            <a:fld id="{E4FEB763-84F5-1D41-A4A7-9D73A3617B32}" type="datetimeFigureOut">
              <a:rPr lang="es-MX" smtClean="0"/>
              <a:t>09/03/25</a:t>
            </a:fld>
            <a:endParaRPr lang="es-MX"/>
          </a:p>
        </p:txBody>
      </p:sp>
      <p:sp>
        <p:nvSpPr>
          <p:cNvPr id="8" name="Marcador de pie de página 7">
            <a:extLst>
              <a:ext uri="{FF2B5EF4-FFF2-40B4-BE49-F238E27FC236}">
                <a16:creationId xmlns:a16="http://schemas.microsoft.com/office/drawing/2014/main" id="{46B43B9A-2E3D-6692-E5DC-C6FC13B6201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280B6FB2-3545-4583-5612-CBFF21738ACC}"/>
              </a:ext>
            </a:extLst>
          </p:cNvPr>
          <p:cNvSpPr>
            <a:spLocks noGrp="1"/>
          </p:cNvSpPr>
          <p:nvPr>
            <p:ph type="sldNum" sz="quarter" idx="12"/>
          </p:nvPr>
        </p:nvSpPr>
        <p:spPr/>
        <p:txBody>
          <a:bodyPr/>
          <a:lstStyle/>
          <a:p>
            <a:fld id="{59C96770-C811-FA49-9A19-2F4CB819A11A}" type="slidenum">
              <a:rPr lang="es-MX" smtClean="0"/>
              <a:t>‹Nº›</a:t>
            </a:fld>
            <a:endParaRPr lang="es-MX"/>
          </a:p>
        </p:txBody>
      </p:sp>
    </p:spTree>
    <p:extLst>
      <p:ext uri="{BB962C8B-B14F-4D97-AF65-F5344CB8AC3E}">
        <p14:creationId xmlns:p14="http://schemas.microsoft.com/office/powerpoint/2010/main" val="669177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69047B-C4D3-2E0A-5E37-DF445A181223}"/>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C5E5D738-9598-B1D7-2FD6-EBD59184B0B2}"/>
              </a:ext>
            </a:extLst>
          </p:cNvPr>
          <p:cNvSpPr>
            <a:spLocks noGrp="1"/>
          </p:cNvSpPr>
          <p:nvPr>
            <p:ph type="dt" sz="half" idx="10"/>
          </p:nvPr>
        </p:nvSpPr>
        <p:spPr/>
        <p:txBody>
          <a:bodyPr/>
          <a:lstStyle/>
          <a:p>
            <a:fld id="{E4FEB763-84F5-1D41-A4A7-9D73A3617B32}" type="datetimeFigureOut">
              <a:rPr lang="es-MX" smtClean="0"/>
              <a:t>09/03/25</a:t>
            </a:fld>
            <a:endParaRPr lang="es-MX"/>
          </a:p>
        </p:txBody>
      </p:sp>
      <p:sp>
        <p:nvSpPr>
          <p:cNvPr id="4" name="Marcador de pie de página 3">
            <a:extLst>
              <a:ext uri="{FF2B5EF4-FFF2-40B4-BE49-F238E27FC236}">
                <a16:creationId xmlns:a16="http://schemas.microsoft.com/office/drawing/2014/main" id="{271F678F-B5CE-F74A-D57D-E0FEFA9244E4}"/>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E73D87C3-2E74-6D2C-0AF8-BB78B9B612B7}"/>
              </a:ext>
            </a:extLst>
          </p:cNvPr>
          <p:cNvSpPr>
            <a:spLocks noGrp="1"/>
          </p:cNvSpPr>
          <p:nvPr>
            <p:ph type="sldNum" sz="quarter" idx="12"/>
          </p:nvPr>
        </p:nvSpPr>
        <p:spPr/>
        <p:txBody>
          <a:bodyPr/>
          <a:lstStyle/>
          <a:p>
            <a:fld id="{59C96770-C811-FA49-9A19-2F4CB819A11A}" type="slidenum">
              <a:rPr lang="es-MX" smtClean="0"/>
              <a:t>‹Nº›</a:t>
            </a:fld>
            <a:endParaRPr lang="es-MX"/>
          </a:p>
        </p:txBody>
      </p:sp>
    </p:spTree>
    <p:extLst>
      <p:ext uri="{BB962C8B-B14F-4D97-AF65-F5344CB8AC3E}">
        <p14:creationId xmlns:p14="http://schemas.microsoft.com/office/powerpoint/2010/main" val="20586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EEB23DB-B80E-C79B-EB98-DD020E4AC04D}"/>
              </a:ext>
            </a:extLst>
          </p:cNvPr>
          <p:cNvSpPr>
            <a:spLocks noGrp="1"/>
          </p:cNvSpPr>
          <p:nvPr>
            <p:ph type="dt" sz="half" idx="10"/>
          </p:nvPr>
        </p:nvSpPr>
        <p:spPr/>
        <p:txBody>
          <a:bodyPr/>
          <a:lstStyle/>
          <a:p>
            <a:fld id="{E4FEB763-84F5-1D41-A4A7-9D73A3617B32}" type="datetimeFigureOut">
              <a:rPr lang="es-MX" smtClean="0"/>
              <a:t>09/03/25</a:t>
            </a:fld>
            <a:endParaRPr lang="es-MX"/>
          </a:p>
        </p:txBody>
      </p:sp>
      <p:sp>
        <p:nvSpPr>
          <p:cNvPr id="3" name="Marcador de pie de página 2">
            <a:extLst>
              <a:ext uri="{FF2B5EF4-FFF2-40B4-BE49-F238E27FC236}">
                <a16:creationId xmlns:a16="http://schemas.microsoft.com/office/drawing/2014/main" id="{0777DD00-A07D-E3E4-1882-C616F7D1EE78}"/>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ED3D814-7EDD-4D21-A6F3-F9731CC8C061}"/>
              </a:ext>
            </a:extLst>
          </p:cNvPr>
          <p:cNvSpPr>
            <a:spLocks noGrp="1"/>
          </p:cNvSpPr>
          <p:nvPr>
            <p:ph type="sldNum" sz="quarter" idx="12"/>
          </p:nvPr>
        </p:nvSpPr>
        <p:spPr/>
        <p:txBody>
          <a:bodyPr/>
          <a:lstStyle/>
          <a:p>
            <a:fld id="{59C96770-C811-FA49-9A19-2F4CB819A11A}" type="slidenum">
              <a:rPr lang="es-MX" smtClean="0"/>
              <a:t>‹Nº›</a:t>
            </a:fld>
            <a:endParaRPr lang="es-MX"/>
          </a:p>
        </p:txBody>
      </p:sp>
    </p:spTree>
    <p:extLst>
      <p:ext uri="{BB962C8B-B14F-4D97-AF65-F5344CB8AC3E}">
        <p14:creationId xmlns:p14="http://schemas.microsoft.com/office/powerpoint/2010/main" val="1458461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E1B81A-B835-CCCB-D485-0CBF5CF9725F}"/>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A3B416AE-7EA6-4C36-649C-F44234FE34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3742C10F-D43C-132F-7F1E-72E3BD0F0B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F4E4784F-BC8C-7A0C-5E46-71D9F357EB9E}"/>
              </a:ext>
            </a:extLst>
          </p:cNvPr>
          <p:cNvSpPr>
            <a:spLocks noGrp="1"/>
          </p:cNvSpPr>
          <p:nvPr>
            <p:ph type="dt" sz="half" idx="10"/>
          </p:nvPr>
        </p:nvSpPr>
        <p:spPr/>
        <p:txBody>
          <a:bodyPr/>
          <a:lstStyle/>
          <a:p>
            <a:fld id="{E4FEB763-84F5-1D41-A4A7-9D73A3617B32}" type="datetimeFigureOut">
              <a:rPr lang="es-MX" smtClean="0"/>
              <a:t>09/03/25</a:t>
            </a:fld>
            <a:endParaRPr lang="es-MX"/>
          </a:p>
        </p:txBody>
      </p:sp>
      <p:sp>
        <p:nvSpPr>
          <p:cNvPr id="6" name="Marcador de pie de página 5">
            <a:extLst>
              <a:ext uri="{FF2B5EF4-FFF2-40B4-BE49-F238E27FC236}">
                <a16:creationId xmlns:a16="http://schemas.microsoft.com/office/drawing/2014/main" id="{145E7968-0795-D643-0948-C9CDAD77BAB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03B1580-74B4-6EC1-0FFE-5450F65D8BD4}"/>
              </a:ext>
            </a:extLst>
          </p:cNvPr>
          <p:cNvSpPr>
            <a:spLocks noGrp="1"/>
          </p:cNvSpPr>
          <p:nvPr>
            <p:ph type="sldNum" sz="quarter" idx="12"/>
          </p:nvPr>
        </p:nvSpPr>
        <p:spPr/>
        <p:txBody>
          <a:bodyPr/>
          <a:lstStyle/>
          <a:p>
            <a:fld id="{59C96770-C811-FA49-9A19-2F4CB819A11A}" type="slidenum">
              <a:rPr lang="es-MX" smtClean="0"/>
              <a:t>‹Nº›</a:t>
            </a:fld>
            <a:endParaRPr lang="es-MX"/>
          </a:p>
        </p:txBody>
      </p:sp>
    </p:spTree>
    <p:extLst>
      <p:ext uri="{BB962C8B-B14F-4D97-AF65-F5344CB8AC3E}">
        <p14:creationId xmlns:p14="http://schemas.microsoft.com/office/powerpoint/2010/main" val="3563933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B47BA6-4260-CE43-5FED-B7EF11444592}"/>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35FA8E3F-2024-39DE-F6AE-6B28B49DF8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169DE450-5F3C-5E18-6605-239492B20F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B6AB7F23-9313-3B16-CC49-F12895DDCCC1}"/>
              </a:ext>
            </a:extLst>
          </p:cNvPr>
          <p:cNvSpPr>
            <a:spLocks noGrp="1"/>
          </p:cNvSpPr>
          <p:nvPr>
            <p:ph type="dt" sz="half" idx="10"/>
          </p:nvPr>
        </p:nvSpPr>
        <p:spPr/>
        <p:txBody>
          <a:bodyPr/>
          <a:lstStyle/>
          <a:p>
            <a:fld id="{E4FEB763-84F5-1D41-A4A7-9D73A3617B32}" type="datetimeFigureOut">
              <a:rPr lang="es-MX" smtClean="0"/>
              <a:t>09/03/25</a:t>
            </a:fld>
            <a:endParaRPr lang="es-MX"/>
          </a:p>
        </p:txBody>
      </p:sp>
      <p:sp>
        <p:nvSpPr>
          <p:cNvPr id="6" name="Marcador de pie de página 5">
            <a:extLst>
              <a:ext uri="{FF2B5EF4-FFF2-40B4-BE49-F238E27FC236}">
                <a16:creationId xmlns:a16="http://schemas.microsoft.com/office/drawing/2014/main" id="{1A4DA207-4B2C-376E-A242-C61E0A5C739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6C55DA76-7EB4-AE91-3C19-E74D6B663B96}"/>
              </a:ext>
            </a:extLst>
          </p:cNvPr>
          <p:cNvSpPr>
            <a:spLocks noGrp="1"/>
          </p:cNvSpPr>
          <p:nvPr>
            <p:ph type="sldNum" sz="quarter" idx="12"/>
          </p:nvPr>
        </p:nvSpPr>
        <p:spPr/>
        <p:txBody>
          <a:bodyPr/>
          <a:lstStyle/>
          <a:p>
            <a:fld id="{59C96770-C811-FA49-9A19-2F4CB819A11A}" type="slidenum">
              <a:rPr lang="es-MX" smtClean="0"/>
              <a:t>‹Nº›</a:t>
            </a:fld>
            <a:endParaRPr lang="es-MX"/>
          </a:p>
        </p:txBody>
      </p:sp>
    </p:spTree>
    <p:extLst>
      <p:ext uri="{BB962C8B-B14F-4D97-AF65-F5344CB8AC3E}">
        <p14:creationId xmlns:p14="http://schemas.microsoft.com/office/powerpoint/2010/main" val="4193547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3898371-2167-A4A3-A998-F2BAA60FB5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DDC048F0-1886-615D-EC8C-1BA99A69C7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49463D05-2EEA-F79B-BF2F-5048DDF2B3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4FEB763-84F5-1D41-A4A7-9D73A3617B32}" type="datetimeFigureOut">
              <a:rPr lang="es-MX" smtClean="0"/>
              <a:t>09/03/25</a:t>
            </a:fld>
            <a:endParaRPr lang="es-MX"/>
          </a:p>
        </p:txBody>
      </p:sp>
      <p:sp>
        <p:nvSpPr>
          <p:cNvPr id="5" name="Marcador de pie de página 4">
            <a:extLst>
              <a:ext uri="{FF2B5EF4-FFF2-40B4-BE49-F238E27FC236}">
                <a16:creationId xmlns:a16="http://schemas.microsoft.com/office/drawing/2014/main" id="{62D93468-2608-E8C1-B269-F307B81807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MX"/>
          </a:p>
        </p:txBody>
      </p:sp>
      <p:sp>
        <p:nvSpPr>
          <p:cNvPr id="6" name="Marcador de número de diapositiva 5">
            <a:extLst>
              <a:ext uri="{FF2B5EF4-FFF2-40B4-BE49-F238E27FC236}">
                <a16:creationId xmlns:a16="http://schemas.microsoft.com/office/drawing/2014/main" id="{32AE1E0D-3CD5-BFA9-E45A-24B5F6E363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9C96770-C811-FA49-9A19-2F4CB819A11A}" type="slidenum">
              <a:rPr lang="es-MX" smtClean="0"/>
              <a:t>‹Nº›</a:t>
            </a:fld>
            <a:endParaRPr lang="es-MX"/>
          </a:p>
        </p:txBody>
      </p:sp>
    </p:spTree>
    <p:extLst>
      <p:ext uri="{BB962C8B-B14F-4D97-AF65-F5344CB8AC3E}">
        <p14:creationId xmlns:p14="http://schemas.microsoft.com/office/powerpoint/2010/main" val="417585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DCD61-B7E0-9652-4254-C3FC8834405B}"/>
              </a:ext>
            </a:extLst>
          </p:cNvPr>
          <p:cNvSpPr>
            <a:spLocks noGrp="1"/>
          </p:cNvSpPr>
          <p:nvPr>
            <p:ph type="ctrTitle"/>
          </p:nvPr>
        </p:nvSpPr>
        <p:spPr>
          <a:xfrm>
            <a:off x="633108" y="3307556"/>
            <a:ext cx="10925784" cy="1010443"/>
          </a:xfrm>
        </p:spPr>
        <p:txBody>
          <a:bodyPr>
            <a:normAutofit/>
          </a:bodyPr>
          <a:lstStyle/>
          <a:p>
            <a:r>
              <a:rPr lang="es-ES" sz="3200" dirty="0">
                <a:effectLst/>
                <a:latin typeface="Times New Roman" panose="02020603050405020304" pitchFamily="18" charset="0"/>
                <a:ea typeface="Calibri" panose="020F0502020204030204" pitchFamily="34" charset="0"/>
                <a:cs typeface="Times New Roman" panose="02020603050405020304" pitchFamily="18" charset="0"/>
              </a:rPr>
              <a:t>El sistema financiero internacional: desafíos y continuidades.</a:t>
            </a:r>
            <a:br>
              <a:rPr lang="es-MX" sz="3200" dirty="0">
                <a:effectLst/>
                <a:latin typeface="Calibri" panose="020F0502020204030204" pitchFamily="34" charset="0"/>
                <a:ea typeface="Calibri" panose="020F0502020204030204" pitchFamily="34" charset="0"/>
                <a:cs typeface="Times New Roman" panose="02020603050405020304" pitchFamily="18" charset="0"/>
              </a:rPr>
            </a:br>
            <a:endParaRPr lang="es-MX" sz="3200" dirty="0"/>
          </a:p>
        </p:txBody>
      </p:sp>
      <p:sp>
        <p:nvSpPr>
          <p:cNvPr id="3" name="Subtítulo 2">
            <a:extLst>
              <a:ext uri="{FF2B5EF4-FFF2-40B4-BE49-F238E27FC236}">
                <a16:creationId xmlns:a16="http://schemas.microsoft.com/office/drawing/2014/main" id="{CC21A2DB-1995-3414-86F8-E7B74C37EC16}"/>
              </a:ext>
            </a:extLst>
          </p:cNvPr>
          <p:cNvSpPr>
            <a:spLocks noGrp="1"/>
          </p:cNvSpPr>
          <p:nvPr>
            <p:ph type="subTitle" idx="1"/>
          </p:nvPr>
        </p:nvSpPr>
        <p:spPr>
          <a:xfrm>
            <a:off x="8655485" y="4372147"/>
            <a:ext cx="3536515" cy="713408"/>
          </a:xfrm>
        </p:spPr>
        <p:txBody>
          <a:bodyPr>
            <a:normAutofit/>
          </a:bodyPr>
          <a:lstStyle/>
          <a:p>
            <a:r>
              <a:rPr lang="es-MX" sz="2800" dirty="0">
                <a:latin typeface="Times New Roman" panose="02020603050405020304" pitchFamily="18" charset="0"/>
                <a:cs typeface="Times New Roman" panose="02020603050405020304" pitchFamily="18" charset="0"/>
              </a:rPr>
              <a:t>René Arenas Rosales</a:t>
            </a:r>
          </a:p>
        </p:txBody>
      </p:sp>
      <p:pic>
        <p:nvPicPr>
          <p:cNvPr id="1026" name="Picture 2">
            <a:extLst>
              <a:ext uri="{FF2B5EF4-FFF2-40B4-BE49-F238E27FC236}">
                <a16:creationId xmlns:a16="http://schemas.microsoft.com/office/drawing/2014/main" id="{1DF0F54D-8470-7400-7FC2-E5BBB18D54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464" y="229417"/>
            <a:ext cx="8128000" cy="18942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PLA">
            <a:extLst>
              <a:ext uri="{FF2B5EF4-FFF2-40B4-BE49-F238E27FC236}">
                <a16:creationId xmlns:a16="http://schemas.microsoft.com/office/drawing/2014/main" id="{008B987B-58C4-7B3F-C04F-03100B2815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5606" y="363255"/>
            <a:ext cx="12192000" cy="2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9851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4EA6B9-B083-6CDA-5CAD-F46B904476E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2210072-A9EE-5A5F-1955-4EDFD10F3CEE}"/>
              </a:ext>
            </a:extLst>
          </p:cNvPr>
          <p:cNvSpPr>
            <a:spLocks noGrp="1"/>
          </p:cNvSpPr>
          <p:nvPr>
            <p:ph type="title"/>
          </p:nvPr>
        </p:nvSpPr>
        <p:spPr>
          <a:xfrm>
            <a:off x="838200" y="1202500"/>
            <a:ext cx="10515600" cy="511696"/>
          </a:xfrm>
        </p:spPr>
        <p:txBody>
          <a:bodyPr>
            <a:normAutofit fontScale="90000"/>
          </a:bodyPr>
          <a:lstStyle/>
          <a:p>
            <a:pPr algn="ctr"/>
            <a:r>
              <a:rPr lang="es-MX" sz="4400" dirty="0">
                <a:effectLst/>
                <a:latin typeface="Times New Roman" panose="02020603050405020304" pitchFamily="18" charset="0"/>
                <a:ea typeface="Calibri" panose="020F0502020204030204" pitchFamily="34" charset="0"/>
              </a:rPr>
              <a:t>SÍ OCURRIERA LA LOCURA DEL PLAN.</a:t>
            </a:r>
            <a:endParaRPr lang="es-MX" dirty="0"/>
          </a:p>
        </p:txBody>
      </p:sp>
      <p:sp>
        <p:nvSpPr>
          <p:cNvPr id="3" name="Marcador de contenido 2">
            <a:extLst>
              <a:ext uri="{FF2B5EF4-FFF2-40B4-BE49-F238E27FC236}">
                <a16:creationId xmlns:a16="http://schemas.microsoft.com/office/drawing/2014/main" id="{3C374868-84CB-7BE3-74E9-BA0A1B274895}"/>
              </a:ext>
            </a:extLst>
          </p:cNvPr>
          <p:cNvSpPr>
            <a:spLocks noGrp="1"/>
          </p:cNvSpPr>
          <p:nvPr>
            <p:ph idx="1"/>
          </p:nvPr>
        </p:nvSpPr>
        <p:spPr>
          <a:xfrm>
            <a:off x="838200" y="2917304"/>
            <a:ext cx="10515600" cy="2226500"/>
          </a:xfrm>
        </p:spPr>
        <p:txBody>
          <a:bodyPr>
            <a:normAutofit/>
          </a:bodyPr>
          <a:lstStyle/>
          <a:p>
            <a:pPr indent="449580" algn="just"/>
            <a:r>
              <a:rPr lang="es-MX" sz="3600" dirty="0">
                <a:latin typeface="Times New Roman" panose="02020603050405020304" pitchFamily="18" charset="0"/>
                <a:ea typeface="Calibri" panose="020F0502020204030204" pitchFamily="34" charset="0"/>
                <a:cs typeface="Times New Roman" panose="02020603050405020304" pitchFamily="18" charset="0"/>
              </a:rPr>
              <a:t>P</a:t>
            </a:r>
            <a:r>
              <a:rPr lang="es-MX" sz="3600" dirty="0">
                <a:effectLst/>
                <a:latin typeface="Times New Roman" panose="02020603050405020304" pitchFamily="18" charset="0"/>
                <a:ea typeface="Calibri" panose="020F0502020204030204" pitchFamily="34" charset="0"/>
                <a:cs typeface="Times New Roman" panose="02020603050405020304" pitchFamily="18" charset="0"/>
              </a:rPr>
              <a:t>odemos vislumbrar una nueva época de mayor inestabilidad del SFI y una menor cohesión societal.</a:t>
            </a:r>
            <a:endParaRPr lang="es-MX"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0041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5036DA-2452-52FA-ACA8-82806A309EE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70B2100-4747-BF9D-9369-ECA99CC44C94}"/>
              </a:ext>
            </a:extLst>
          </p:cNvPr>
          <p:cNvSpPr>
            <a:spLocks noGrp="1"/>
          </p:cNvSpPr>
          <p:nvPr>
            <p:ph type="title"/>
          </p:nvPr>
        </p:nvSpPr>
        <p:spPr>
          <a:xfrm>
            <a:off x="838200" y="246454"/>
            <a:ext cx="11078227" cy="1325563"/>
          </a:xfrm>
        </p:spPr>
        <p:txBody>
          <a:bodyPr>
            <a:normAutofit/>
          </a:bodyPr>
          <a:lstStyle/>
          <a:p>
            <a:pPr algn="ctr"/>
            <a:r>
              <a:rPr lang="es-MX" sz="3600" dirty="0">
                <a:latin typeface="HelveticaNeue" panose="02000503000000020004" pitchFamily="2" charset="0"/>
              </a:rPr>
              <a:t>EL FMI TIENE NECESIDAD DE RETOMAR SU RUMBO. </a:t>
            </a:r>
            <a:endParaRPr lang="es-MX" sz="3600" dirty="0"/>
          </a:p>
        </p:txBody>
      </p:sp>
      <p:sp>
        <p:nvSpPr>
          <p:cNvPr id="3" name="Marcador de contenido 2">
            <a:extLst>
              <a:ext uri="{FF2B5EF4-FFF2-40B4-BE49-F238E27FC236}">
                <a16:creationId xmlns:a16="http://schemas.microsoft.com/office/drawing/2014/main" id="{5435589D-8288-2551-C364-9004890D8524}"/>
              </a:ext>
            </a:extLst>
          </p:cNvPr>
          <p:cNvSpPr>
            <a:spLocks noGrp="1"/>
          </p:cNvSpPr>
          <p:nvPr>
            <p:ph idx="1"/>
          </p:nvPr>
        </p:nvSpPr>
        <p:spPr>
          <a:xfrm>
            <a:off x="838200" y="1700365"/>
            <a:ext cx="10961318" cy="2796479"/>
          </a:xfrm>
        </p:spPr>
        <p:txBody>
          <a:bodyPr>
            <a:noAutofit/>
          </a:bodyPr>
          <a:lstStyle/>
          <a:p>
            <a:pPr algn="just"/>
            <a:r>
              <a:rPr lang="es-MX" sz="3200" b="0" dirty="0">
                <a:effectLst/>
                <a:latin typeface="HelveticaNeue" panose="02000503000000020004" pitchFamily="2" charset="0"/>
              </a:rPr>
              <a:t>Por tanto, considero que el FMI necesita retomar el rumbo, fortalecer su papel financiero y de supervisor de políticas económicas para ambos tipos de países (PI y PED). </a:t>
            </a:r>
          </a:p>
          <a:p>
            <a:pPr algn="just"/>
            <a:endParaRPr lang="es-MX" sz="3200" dirty="0">
              <a:latin typeface="HelveticaNeue" panose="02000503000000020004" pitchFamily="2" charset="0"/>
            </a:endParaRPr>
          </a:p>
          <a:p>
            <a:pPr algn="just"/>
            <a:r>
              <a:rPr lang="es-MX" sz="3200" b="0" dirty="0">
                <a:effectLst/>
                <a:latin typeface="HelveticaNeue" panose="02000503000000020004" pitchFamily="2" charset="0"/>
              </a:rPr>
              <a:t>Necesita concentrarse en las tareas que a él le competen: ser un foro de discusión para las cuestiones monetarias internacionales y proporcionar créditos suficientes a corto plazo para ayudar a los países miembros en la gestión de los tipos de cambio y en el ajuste de la balanza de pagos. </a:t>
            </a:r>
            <a:endParaRPr lang="es-MX" sz="3200" dirty="0"/>
          </a:p>
        </p:txBody>
      </p:sp>
    </p:spTree>
    <p:extLst>
      <p:ext uri="{BB962C8B-B14F-4D97-AF65-F5344CB8AC3E}">
        <p14:creationId xmlns:p14="http://schemas.microsoft.com/office/powerpoint/2010/main" val="1523587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1D767C-3E6F-26C0-E112-4232B814113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B3E3D54-A5CE-B53B-84AA-60D0311AB2BD}"/>
              </a:ext>
            </a:extLst>
          </p:cNvPr>
          <p:cNvSpPr>
            <a:spLocks noGrp="1"/>
          </p:cNvSpPr>
          <p:nvPr>
            <p:ph type="title"/>
          </p:nvPr>
        </p:nvSpPr>
        <p:spPr>
          <a:xfrm>
            <a:off x="1148219" y="463465"/>
            <a:ext cx="10515600" cy="511696"/>
          </a:xfrm>
        </p:spPr>
        <p:txBody>
          <a:bodyPr>
            <a:normAutofit fontScale="90000"/>
          </a:bodyPr>
          <a:lstStyle/>
          <a:p>
            <a:pPr algn="ctr"/>
            <a:r>
              <a:rPr lang="es-MX" sz="4400" dirty="0">
                <a:effectLst/>
                <a:latin typeface="Times New Roman" panose="02020603050405020304" pitchFamily="18" charset="0"/>
                <a:ea typeface="Calibri" panose="020F0502020204030204" pitchFamily="34" charset="0"/>
                <a:cs typeface="Times New Roman" panose="02020603050405020304" pitchFamily="18" charset="0"/>
              </a:rPr>
              <a:t>Aunado a este hecho, aparece el SFD</a:t>
            </a:r>
            <a:r>
              <a:rPr lang="es-MX" sz="4400" dirty="0">
                <a:effectLst/>
                <a:latin typeface="Times New Roman" panose="02020603050405020304" pitchFamily="18" charset="0"/>
                <a:ea typeface="Calibri" panose="020F0502020204030204" pitchFamily="34" charset="0"/>
              </a:rPr>
              <a:t>.</a:t>
            </a:r>
            <a:endParaRPr lang="es-MX" dirty="0"/>
          </a:p>
        </p:txBody>
      </p:sp>
      <p:sp>
        <p:nvSpPr>
          <p:cNvPr id="3" name="Marcador de contenido 2">
            <a:extLst>
              <a:ext uri="{FF2B5EF4-FFF2-40B4-BE49-F238E27FC236}">
                <a16:creationId xmlns:a16="http://schemas.microsoft.com/office/drawing/2014/main" id="{6AF3F6E7-73D4-6142-01D0-E350C827975F}"/>
              </a:ext>
            </a:extLst>
          </p:cNvPr>
          <p:cNvSpPr>
            <a:spLocks noGrp="1"/>
          </p:cNvSpPr>
          <p:nvPr>
            <p:ph idx="1"/>
          </p:nvPr>
        </p:nvSpPr>
        <p:spPr>
          <a:xfrm>
            <a:off x="364299" y="1864813"/>
            <a:ext cx="11463402" cy="2226500"/>
          </a:xfrm>
        </p:spPr>
        <p:txBody>
          <a:bodyPr>
            <a:noAutofit/>
          </a:bodyPr>
          <a:lstStyle/>
          <a:p>
            <a:pPr marL="800100" indent="-571500" algn="just"/>
            <a:r>
              <a:rPr lang="es-MX" sz="3600" dirty="0">
                <a:effectLst/>
                <a:latin typeface="Times New Roman" panose="02020603050405020304" pitchFamily="18" charset="0"/>
                <a:ea typeface="Calibri" panose="020F0502020204030204" pitchFamily="34" charset="0"/>
                <a:cs typeface="Times New Roman" panose="02020603050405020304" pitchFamily="18" charset="0"/>
              </a:rPr>
              <a:t>Este Sistema, surgido de la Gran Recesión (GR), es testigo del </a:t>
            </a:r>
            <a:r>
              <a:rPr lang="es-MX" sz="3600" dirty="0">
                <a:latin typeface="Times New Roman" panose="02020603050405020304" pitchFamily="18" charset="0"/>
                <a:cs typeface="Times New Roman" panose="02020603050405020304" pitchFamily="18" charset="0"/>
              </a:rPr>
              <a:t>uso ilegal de criptomonedas, el blanqueo de dinero y el fraude multimillonario. </a:t>
            </a:r>
          </a:p>
          <a:p>
            <a:pPr indent="0" algn="just">
              <a:buNone/>
            </a:pPr>
            <a:endParaRPr lang="es-MX" sz="3600" dirty="0">
              <a:latin typeface="Times New Roman" panose="02020603050405020304" pitchFamily="18" charset="0"/>
              <a:cs typeface="Times New Roman" panose="02020603050405020304" pitchFamily="18" charset="0"/>
            </a:endParaRPr>
          </a:p>
          <a:p>
            <a:pPr marL="800100" indent="-571500" algn="just"/>
            <a:r>
              <a:rPr lang="es-MX" sz="3600" dirty="0">
                <a:latin typeface="Times New Roman" panose="02020603050405020304" pitchFamily="18" charset="0"/>
                <a:cs typeface="Times New Roman" panose="02020603050405020304" pitchFamily="18" charset="0"/>
              </a:rPr>
              <a:t>Además se desarrollan mercados negros digitales, servicios de anonimato, financiamiento del terrorismo y delincuencia organizada. </a:t>
            </a:r>
          </a:p>
          <a:p>
            <a:pPr indent="449580" algn="just"/>
            <a:endParaRPr lang="es-MX"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0423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CCBD4B-4AFB-AB6F-3589-B1DCC000D0C2}"/>
              </a:ext>
            </a:extLst>
          </p:cNvPr>
          <p:cNvSpPr>
            <a:spLocks noGrp="1"/>
          </p:cNvSpPr>
          <p:nvPr>
            <p:ph type="title"/>
          </p:nvPr>
        </p:nvSpPr>
        <p:spPr/>
        <p:txBody>
          <a:bodyPr/>
          <a:lstStyle/>
          <a:p>
            <a:pPr algn="ctr"/>
            <a:r>
              <a:rPr lang="es-MX" dirty="0">
                <a:latin typeface="Times New Roman" panose="02020603050405020304" pitchFamily="18" charset="0"/>
                <a:cs typeface="Times New Roman" panose="02020603050405020304" pitchFamily="18" charset="0"/>
              </a:rPr>
              <a:t>LA HECATOMBE</a:t>
            </a:r>
          </a:p>
        </p:txBody>
      </p:sp>
      <p:sp>
        <p:nvSpPr>
          <p:cNvPr id="3" name="Marcador de contenido 2">
            <a:extLst>
              <a:ext uri="{FF2B5EF4-FFF2-40B4-BE49-F238E27FC236}">
                <a16:creationId xmlns:a16="http://schemas.microsoft.com/office/drawing/2014/main" id="{3C9F0CBB-6164-B70B-8D71-885A9EF8419C}"/>
              </a:ext>
            </a:extLst>
          </p:cNvPr>
          <p:cNvSpPr>
            <a:spLocks noGrp="1"/>
          </p:cNvSpPr>
          <p:nvPr>
            <p:ph idx="1"/>
          </p:nvPr>
        </p:nvSpPr>
        <p:spPr>
          <a:xfrm>
            <a:off x="838200" y="1690688"/>
            <a:ext cx="10515600" cy="2846583"/>
          </a:xfrm>
        </p:spPr>
        <p:txBody>
          <a:bodyPr>
            <a:noAutofit/>
          </a:bodyPr>
          <a:lstStyle/>
          <a:p>
            <a:pPr algn="just"/>
            <a:r>
              <a:rPr lang="es-MX" sz="3600" dirty="0">
                <a:latin typeface="Times New Roman" panose="02020603050405020304" pitchFamily="18" charset="0"/>
                <a:cs typeface="Times New Roman" panose="02020603050405020304" pitchFamily="18" charset="0"/>
              </a:rPr>
              <a:t>Sucede a partir del verano de 2022, cuando el castillo CRIPTO se derrumba y se revela que muchas empresas de criptomonedas eran fraudulentas. </a:t>
            </a:r>
          </a:p>
          <a:p>
            <a:pPr algn="just"/>
            <a:r>
              <a:rPr lang="es-MX" sz="3600" dirty="0">
                <a:latin typeface="Times New Roman" panose="02020603050405020304" pitchFamily="18" charset="0"/>
                <a:cs typeface="Times New Roman" panose="02020603050405020304" pitchFamily="18" charset="0"/>
              </a:rPr>
              <a:t>Se estima que $5 000 mdd fueron invertidos en startups cripto en 2017. </a:t>
            </a:r>
          </a:p>
          <a:p>
            <a:pPr algn="just"/>
            <a:r>
              <a:rPr lang="es-MX" sz="3600" dirty="0">
                <a:latin typeface="Times New Roman" panose="02020603050405020304" pitchFamily="18" charset="0"/>
                <a:cs typeface="Times New Roman" panose="02020603050405020304" pitchFamily="18" charset="0"/>
              </a:rPr>
              <a:t>Hoy estudios demuestran que el 78% de ellas fueron estafas.</a:t>
            </a:r>
          </a:p>
        </p:txBody>
      </p:sp>
    </p:spTree>
    <p:extLst>
      <p:ext uri="{BB962C8B-B14F-4D97-AF65-F5344CB8AC3E}">
        <p14:creationId xmlns:p14="http://schemas.microsoft.com/office/powerpoint/2010/main" val="3554815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75C12D-C2BB-57DC-66C7-EB45E5E6DD92}"/>
              </a:ext>
            </a:extLst>
          </p:cNvPr>
          <p:cNvSpPr>
            <a:spLocks noGrp="1"/>
          </p:cNvSpPr>
          <p:nvPr>
            <p:ph type="title"/>
          </p:nvPr>
        </p:nvSpPr>
        <p:spPr/>
        <p:txBody>
          <a:bodyPr>
            <a:normAutofit/>
          </a:bodyPr>
          <a:lstStyle/>
          <a:p>
            <a:pPr algn="ctr"/>
            <a:r>
              <a:rPr lang="es-MX" dirty="0">
                <a:latin typeface="Times New Roman" panose="02020603050405020304" pitchFamily="18" charset="0"/>
                <a:cs typeface="Times New Roman" panose="02020603050405020304" pitchFamily="18" charset="0"/>
              </a:rPr>
              <a:t>DELINCUENTES MONETARIOS SERIALES </a:t>
            </a:r>
          </a:p>
        </p:txBody>
      </p:sp>
      <p:sp>
        <p:nvSpPr>
          <p:cNvPr id="3" name="Marcador de contenido 2">
            <a:extLst>
              <a:ext uri="{FF2B5EF4-FFF2-40B4-BE49-F238E27FC236}">
                <a16:creationId xmlns:a16="http://schemas.microsoft.com/office/drawing/2014/main" id="{42071278-3DA3-1920-4665-6B6BA626FFA6}"/>
              </a:ext>
            </a:extLst>
          </p:cNvPr>
          <p:cNvSpPr>
            <a:spLocks noGrp="1"/>
          </p:cNvSpPr>
          <p:nvPr>
            <p:ph idx="1"/>
          </p:nvPr>
        </p:nvSpPr>
        <p:spPr/>
        <p:txBody>
          <a:bodyPr/>
          <a:lstStyle/>
          <a:p>
            <a:pPr algn="just"/>
            <a:r>
              <a:rPr lang="es-MX" sz="3600" dirty="0">
                <a:latin typeface="Times New Roman" panose="02020603050405020304" pitchFamily="18" charset="0"/>
                <a:cs typeface="Times New Roman" panose="02020603050405020304" pitchFamily="18" charset="0"/>
              </a:rPr>
              <a:t>Sam Bankman-Fried, Changpeng Zhao, Do Kwon, Nader Al Naji, Jho Low y Richard Schueler; por mencionar los menos. </a:t>
            </a:r>
          </a:p>
          <a:p>
            <a:pPr algn="just"/>
            <a:r>
              <a:rPr lang="es-MX" sz="3600" dirty="0">
                <a:latin typeface="Times New Roman" panose="02020603050405020304" pitchFamily="18" charset="0"/>
                <a:cs typeface="Times New Roman" panose="02020603050405020304" pitchFamily="18" charset="0"/>
              </a:rPr>
              <a:t>Otros notables defraudadores son Bernie Madoff, Elizabeth Holmes, Michael Milken y Bill Hwang.</a:t>
            </a:r>
          </a:p>
          <a:p>
            <a:pPr algn="just"/>
            <a:r>
              <a:rPr lang="es-MX" sz="3600" dirty="0">
                <a:latin typeface="Times New Roman" panose="02020603050405020304" pitchFamily="18" charset="0"/>
                <a:cs typeface="Times New Roman" panose="02020603050405020304" pitchFamily="18" charset="0"/>
              </a:rPr>
              <a:t>Estos personajes han recibido una variedad de castigos por sus crímenes, desde penas de prisión relativamente cortas hasta una sentencia de cadena perpetua. </a:t>
            </a:r>
          </a:p>
          <a:p>
            <a:pPr marL="0" indent="0" algn="just">
              <a:buNone/>
            </a:pPr>
            <a:endParaRPr lang="es-MX" dirty="0"/>
          </a:p>
        </p:txBody>
      </p:sp>
    </p:spTree>
    <p:extLst>
      <p:ext uri="{BB962C8B-B14F-4D97-AF65-F5344CB8AC3E}">
        <p14:creationId xmlns:p14="http://schemas.microsoft.com/office/powerpoint/2010/main" val="1371072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a 7">
            <a:extLst>
              <a:ext uri="{FF2B5EF4-FFF2-40B4-BE49-F238E27FC236}">
                <a16:creationId xmlns:a16="http://schemas.microsoft.com/office/drawing/2014/main" id="{A488CCF8-70EF-F792-D6D4-7FCF10B8BE8B}"/>
              </a:ext>
            </a:extLst>
          </p:cNvPr>
          <p:cNvGraphicFramePr>
            <a:graphicFrameLocks noGrp="1"/>
          </p:cNvGraphicFramePr>
          <p:nvPr/>
        </p:nvGraphicFramePr>
        <p:xfrm>
          <a:off x="448235" y="226757"/>
          <a:ext cx="11295530" cy="5953317"/>
        </p:xfrm>
        <a:graphic>
          <a:graphicData uri="http://schemas.openxmlformats.org/drawingml/2006/table">
            <a:tbl>
              <a:tblPr firstRow="1" firstCol="1" bandRow="1">
                <a:tableStyleId>{5C22544A-7EE6-4342-B048-85BDC9FD1C3A}</a:tableStyleId>
              </a:tblPr>
              <a:tblGrid>
                <a:gridCol w="1686769">
                  <a:extLst>
                    <a:ext uri="{9D8B030D-6E8A-4147-A177-3AD203B41FA5}">
                      <a16:colId xmlns:a16="http://schemas.microsoft.com/office/drawing/2014/main" val="3975285875"/>
                    </a:ext>
                  </a:extLst>
                </a:gridCol>
                <a:gridCol w="1666335">
                  <a:extLst>
                    <a:ext uri="{9D8B030D-6E8A-4147-A177-3AD203B41FA5}">
                      <a16:colId xmlns:a16="http://schemas.microsoft.com/office/drawing/2014/main" val="275052686"/>
                    </a:ext>
                  </a:extLst>
                </a:gridCol>
                <a:gridCol w="1166742">
                  <a:extLst>
                    <a:ext uri="{9D8B030D-6E8A-4147-A177-3AD203B41FA5}">
                      <a16:colId xmlns:a16="http://schemas.microsoft.com/office/drawing/2014/main" val="1961435202"/>
                    </a:ext>
                  </a:extLst>
                </a:gridCol>
                <a:gridCol w="1733766">
                  <a:extLst>
                    <a:ext uri="{9D8B030D-6E8A-4147-A177-3AD203B41FA5}">
                      <a16:colId xmlns:a16="http://schemas.microsoft.com/office/drawing/2014/main" val="33300139"/>
                    </a:ext>
                  </a:extLst>
                </a:gridCol>
                <a:gridCol w="1606056">
                  <a:extLst>
                    <a:ext uri="{9D8B030D-6E8A-4147-A177-3AD203B41FA5}">
                      <a16:colId xmlns:a16="http://schemas.microsoft.com/office/drawing/2014/main" val="2863626097"/>
                    </a:ext>
                  </a:extLst>
                </a:gridCol>
                <a:gridCol w="1567236">
                  <a:extLst>
                    <a:ext uri="{9D8B030D-6E8A-4147-A177-3AD203B41FA5}">
                      <a16:colId xmlns:a16="http://schemas.microsoft.com/office/drawing/2014/main" val="2573456628"/>
                    </a:ext>
                  </a:extLst>
                </a:gridCol>
                <a:gridCol w="1868626">
                  <a:extLst>
                    <a:ext uri="{9D8B030D-6E8A-4147-A177-3AD203B41FA5}">
                      <a16:colId xmlns:a16="http://schemas.microsoft.com/office/drawing/2014/main" val="1372470836"/>
                    </a:ext>
                  </a:extLst>
                </a:gridCol>
              </a:tblGrid>
              <a:tr h="325947">
                <a:tc>
                  <a:txBody>
                    <a:bodyPr/>
                    <a:lstStyle/>
                    <a:p>
                      <a:pPr algn="ctr">
                        <a:lnSpc>
                          <a:spcPct val="115000"/>
                        </a:lnSpc>
                        <a:spcAft>
                          <a:spcPts val="800"/>
                        </a:spcAft>
                      </a:pPr>
                      <a:r>
                        <a:rPr lang="es-MX" sz="1600" kern="100" dirty="0">
                          <a:effectLst/>
                        </a:rPr>
                        <a:t>ESTAFADOR Y EDAD </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EMPRESA</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RIQUEZA</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ACTIVIDAD</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FECHA DE ARRESTO</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SENTENCIA</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CAUSAS DE ARRESTO</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extLst>
                  <a:ext uri="{0D108BD9-81ED-4DB2-BD59-A6C34878D82A}">
                    <a16:rowId xmlns:a16="http://schemas.microsoft.com/office/drawing/2014/main" val="400000652"/>
                  </a:ext>
                </a:extLst>
              </a:tr>
              <a:tr h="831350">
                <a:tc>
                  <a:txBody>
                    <a:bodyPr/>
                    <a:lstStyle/>
                    <a:p>
                      <a:pPr algn="ctr">
                        <a:lnSpc>
                          <a:spcPct val="115000"/>
                        </a:lnSpc>
                        <a:spcAft>
                          <a:spcPts val="800"/>
                        </a:spcAft>
                      </a:pPr>
                      <a:r>
                        <a:rPr lang="es-MX" sz="1600" kern="100" dirty="0">
                          <a:effectLst/>
                        </a:rPr>
                        <a:t>SAM BANKMAN-FRIED </a:t>
                      </a:r>
                    </a:p>
                    <a:p>
                      <a:pPr algn="ctr">
                        <a:lnSpc>
                          <a:spcPct val="115000"/>
                        </a:lnSpc>
                        <a:spcAft>
                          <a:spcPts val="800"/>
                        </a:spcAft>
                      </a:pPr>
                      <a:r>
                        <a:rPr lang="es-MX" sz="1600" kern="100" dirty="0">
                          <a:effectLst/>
                        </a:rPr>
                        <a:t>32</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FTX- Alameda</a:t>
                      </a:r>
                    </a:p>
                    <a:p>
                      <a:pPr algn="ctr">
                        <a:lnSpc>
                          <a:spcPct val="115000"/>
                        </a:lnSpc>
                        <a:spcAft>
                          <a:spcPts val="800"/>
                        </a:spcAft>
                      </a:pPr>
                      <a:r>
                        <a:rPr lang="es-MX" sz="1600" kern="100" dirty="0">
                          <a:effectLst/>
                          <a:latin typeface="Calibri" panose="020F0502020204030204" pitchFamily="34" charset="0"/>
                          <a:ea typeface="Times New Roman" panose="02020603050405020304" pitchFamily="18" charset="0"/>
                          <a:cs typeface="Times New Roman" panose="02020603050405020304" pitchFamily="18" charset="0"/>
                        </a:rPr>
                        <a:t>Research</a:t>
                      </a:r>
                    </a:p>
                  </a:txBody>
                  <a:tcPr marL="41780" marR="41780" marT="0" marB="0"/>
                </a:tc>
                <a:tc>
                  <a:txBody>
                    <a:bodyPr/>
                    <a:lstStyle/>
                    <a:p>
                      <a:pPr algn="ctr">
                        <a:lnSpc>
                          <a:spcPct val="115000"/>
                        </a:lnSpc>
                        <a:spcAft>
                          <a:spcPts val="800"/>
                        </a:spcAft>
                      </a:pPr>
                      <a:r>
                        <a:rPr lang="es-MX" sz="1600" kern="100">
                          <a:effectLst/>
                        </a:rPr>
                        <a:t>32, 000 millones</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Cripto</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a:effectLst/>
                        </a:rPr>
                        <a:t>Noviembre, 2022</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110 años</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Fraude, desvio y lavado de dinero, detenido en NYC.</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extLst>
                  <a:ext uri="{0D108BD9-81ED-4DB2-BD59-A6C34878D82A}">
                    <a16:rowId xmlns:a16="http://schemas.microsoft.com/office/drawing/2014/main" val="539973389"/>
                  </a:ext>
                </a:extLst>
              </a:tr>
              <a:tr h="831350">
                <a:tc>
                  <a:txBody>
                    <a:bodyPr/>
                    <a:lstStyle/>
                    <a:p>
                      <a:pPr algn="ctr">
                        <a:lnSpc>
                          <a:spcPct val="115000"/>
                        </a:lnSpc>
                        <a:spcAft>
                          <a:spcPts val="800"/>
                        </a:spcAft>
                      </a:pPr>
                      <a:r>
                        <a:rPr lang="es-MX" sz="1600" kern="100" dirty="0">
                          <a:effectLst/>
                        </a:rPr>
                        <a:t>CHANGPENG ZHAO</a:t>
                      </a:r>
                    </a:p>
                    <a:p>
                      <a:pPr algn="ctr">
                        <a:lnSpc>
                          <a:spcPct val="115000"/>
                        </a:lnSpc>
                        <a:spcAft>
                          <a:spcPts val="800"/>
                        </a:spcAft>
                      </a:pPr>
                      <a:r>
                        <a:rPr lang="es-MX" sz="1600" kern="100" dirty="0">
                          <a:effectLst/>
                        </a:rPr>
                        <a:t>47</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Binance</a:t>
                      </a:r>
                    </a:p>
                    <a:p>
                      <a:pPr algn="ctr">
                        <a:lnSpc>
                          <a:spcPct val="115000"/>
                        </a:lnSpc>
                        <a:spcAft>
                          <a:spcPts val="800"/>
                        </a:spcAft>
                      </a:pPr>
                      <a:r>
                        <a:rPr lang="es-MX" sz="1600" kern="100" dirty="0">
                          <a:effectLst/>
                          <a:latin typeface="Calibri" panose="020F0502020204030204" pitchFamily="34" charset="0"/>
                          <a:ea typeface="Times New Roman" panose="02020603050405020304" pitchFamily="18" charset="0"/>
                          <a:cs typeface="Times New Roman" panose="02020603050405020304" pitchFamily="18" charset="0"/>
                        </a:rPr>
                        <a:t>Posición 44 Bloomberg</a:t>
                      </a:r>
                    </a:p>
                  </a:txBody>
                  <a:tcPr marL="41780" marR="41780" marT="0" marB="0"/>
                </a:tc>
                <a:tc>
                  <a:txBody>
                    <a:bodyPr/>
                    <a:lstStyle/>
                    <a:p>
                      <a:pPr algn="ctr">
                        <a:lnSpc>
                          <a:spcPct val="115000"/>
                        </a:lnSpc>
                        <a:spcAft>
                          <a:spcPts val="800"/>
                        </a:spcAft>
                      </a:pPr>
                      <a:r>
                        <a:rPr lang="es-MX" sz="1600" kern="100" dirty="0">
                          <a:effectLst/>
                        </a:rPr>
                        <a:t>38 000 millones</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Cripto</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a:effectLst/>
                        </a:rPr>
                        <a:t>Abril, 2024</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18 meses</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500" kern="100" dirty="0">
                          <a:effectLst/>
                        </a:rPr>
                        <a:t>Tráfico influencias, lavado de dinero, violacion del secreto bancario detenido en EUA</a:t>
                      </a:r>
                      <a:endParaRPr lang="es-MX" sz="15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extLst>
                  <a:ext uri="{0D108BD9-81ED-4DB2-BD59-A6C34878D82A}">
                    <a16:rowId xmlns:a16="http://schemas.microsoft.com/office/drawing/2014/main" val="1092516250"/>
                  </a:ext>
                </a:extLst>
              </a:tr>
              <a:tr h="662883">
                <a:tc>
                  <a:txBody>
                    <a:bodyPr/>
                    <a:lstStyle/>
                    <a:p>
                      <a:pPr algn="ctr">
                        <a:lnSpc>
                          <a:spcPct val="115000"/>
                        </a:lnSpc>
                        <a:spcAft>
                          <a:spcPts val="800"/>
                        </a:spcAft>
                      </a:pPr>
                      <a:r>
                        <a:rPr lang="es-MX" sz="1600" kern="100" dirty="0">
                          <a:effectLst/>
                        </a:rPr>
                        <a:t>DO KWON</a:t>
                      </a:r>
                    </a:p>
                    <a:p>
                      <a:pPr algn="ctr">
                        <a:lnSpc>
                          <a:spcPct val="115000"/>
                        </a:lnSpc>
                        <a:spcAft>
                          <a:spcPts val="800"/>
                        </a:spcAft>
                      </a:pPr>
                      <a:r>
                        <a:rPr lang="es-MX" sz="1600" kern="100" dirty="0">
                          <a:effectLst/>
                        </a:rPr>
                        <a:t>33</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Terraform Labs</a:t>
                      </a:r>
                    </a:p>
                    <a:p>
                      <a:pPr algn="ctr">
                        <a:lnSpc>
                          <a:spcPct val="115000"/>
                        </a:lnSpc>
                        <a:spcAft>
                          <a:spcPts val="800"/>
                        </a:spcAft>
                      </a:pPr>
                      <a:r>
                        <a:rPr lang="es-MX" sz="1600" kern="100" dirty="0">
                          <a:effectLst/>
                          <a:latin typeface="Calibri" panose="020F0502020204030204" pitchFamily="34" charset="0"/>
                          <a:ea typeface="Times New Roman" panose="02020603050405020304" pitchFamily="18" charset="0"/>
                          <a:cs typeface="Times New Roman" panose="02020603050405020304" pitchFamily="18" charset="0"/>
                        </a:rPr>
                        <a:t>TerraUSD</a:t>
                      </a:r>
                    </a:p>
                    <a:p>
                      <a:pPr algn="ctr">
                        <a:lnSpc>
                          <a:spcPct val="115000"/>
                        </a:lnSpc>
                        <a:spcAft>
                          <a:spcPts val="800"/>
                        </a:spcAft>
                      </a:pPr>
                      <a:r>
                        <a:rPr lang="es-MX" sz="1600" kern="100" dirty="0">
                          <a:effectLst/>
                          <a:latin typeface="Calibri" panose="020F0502020204030204" pitchFamily="34" charset="0"/>
                          <a:ea typeface="Times New Roman" panose="02020603050405020304" pitchFamily="18" charset="0"/>
                          <a:cs typeface="Times New Roman" panose="02020603050405020304" pitchFamily="18" charset="0"/>
                        </a:rPr>
                        <a:t>Anchor Protocol</a:t>
                      </a:r>
                    </a:p>
                  </a:txBody>
                  <a:tcPr marL="41780" marR="41780" marT="0" marB="0"/>
                </a:tc>
                <a:tc>
                  <a:txBody>
                    <a:bodyPr/>
                    <a:lstStyle/>
                    <a:p>
                      <a:pPr algn="ctr">
                        <a:lnSpc>
                          <a:spcPct val="115000"/>
                        </a:lnSpc>
                        <a:spcAft>
                          <a:spcPts val="800"/>
                        </a:spcAft>
                      </a:pPr>
                      <a:r>
                        <a:rPr lang="es-MX" sz="1600" kern="100">
                          <a:effectLst/>
                        </a:rPr>
                        <a:t>40, 000 millones</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Cripto</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latin typeface="Calibri" panose="020F0502020204030204" pitchFamily="34" charset="0"/>
                          <a:ea typeface="Times New Roman" panose="02020603050405020304" pitchFamily="18" charset="0"/>
                          <a:cs typeface="Times New Roman" panose="02020603050405020304" pitchFamily="18" charset="0"/>
                        </a:rPr>
                        <a:t>Septiembre 2024</a:t>
                      </a:r>
                    </a:p>
                  </a:txBody>
                  <a:tcPr marL="41780" marR="41780" marT="0" marB="0"/>
                </a:tc>
                <a:tc>
                  <a:txBody>
                    <a:bodyPr/>
                    <a:lstStyle/>
                    <a:p>
                      <a:pPr algn="ctr">
                        <a:lnSpc>
                          <a:spcPct val="115000"/>
                        </a:lnSpc>
                        <a:spcAft>
                          <a:spcPts val="800"/>
                        </a:spcAft>
                      </a:pPr>
                      <a:r>
                        <a:rPr lang="es-MX" sz="1600" kern="100">
                          <a:effectLst/>
                        </a:rPr>
                        <a:t>4 meses</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Violación a la ley de mercados capitales.</a:t>
                      </a:r>
                    </a:p>
                    <a:p>
                      <a:pPr algn="ctr">
                        <a:lnSpc>
                          <a:spcPct val="115000"/>
                        </a:lnSpc>
                        <a:spcAft>
                          <a:spcPts val="800"/>
                        </a:spcAft>
                      </a:pPr>
                      <a:r>
                        <a:rPr lang="es-MX" sz="1600" kern="100" dirty="0">
                          <a:effectLst/>
                          <a:latin typeface="Calibri" panose="020F0502020204030204" pitchFamily="34" charset="0"/>
                          <a:ea typeface="Times New Roman" panose="02020603050405020304" pitchFamily="18" charset="0"/>
                          <a:cs typeface="Times New Roman" panose="02020603050405020304" pitchFamily="18" charset="0"/>
                        </a:rPr>
                        <a:t>Arrestado en Montenegro</a:t>
                      </a:r>
                    </a:p>
                  </a:txBody>
                  <a:tcPr marL="41780" marR="41780" marT="0" marB="0"/>
                </a:tc>
                <a:extLst>
                  <a:ext uri="{0D108BD9-81ED-4DB2-BD59-A6C34878D82A}">
                    <a16:rowId xmlns:a16="http://schemas.microsoft.com/office/drawing/2014/main" val="3542676965"/>
                  </a:ext>
                </a:extLst>
              </a:tr>
              <a:tr h="662883">
                <a:tc>
                  <a:txBody>
                    <a:bodyPr/>
                    <a:lstStyle/>
                    <a:p>
                      <a:pPr algn="ctr">
                        <a:lnSpc>
                          <a:spcPct val="115000"/>
                        </a:lnSpc>
                        <a:spcAft>
                          <a:spcPts val="800"/>
                        </a:spcAft>
                      </a:pPr>
                      <a:r>
                        <a:rPr lang="es-MX" sz="1600" kern="100" dirty="0">
                          <a:effectLst/>
                        </a:rPr>
                        <a:t>NADER AL-NAJI</a:t>
                      </a:r>
                    </a:p>
                    <a:p>
                      <a:pPr algn="ctr">
                        <a:lnSpc>
                          <a:spcPct val="115000"/>
                        </a:lnSpc>
                        <a:spcAft>
                          <a:spcPts val="800"/>
                        </a:spcAft>
                      </a:pPr>
                      <a:r>
                        <a:rPr lang="es-MX" sz="1600" kern="100" dirty="0">
                          <a:effectLst/>
                        </a:rPr>
                        <a:t>32</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BitClout</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a:effectLst/>
                        </a:rPr>
                        <a:t>7 millones</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Cripto</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Julio 2024</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a:effectLst/>
                        </a:rPr>
                        <a:t>20 años</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780" marR="41780" marT="0" marB="0"/>
                </a:tc>
                <a:tc>
                  <a:txBody>
                    <a:bodyPr/>
                    <a:lstStyle/>
                    <a:p>
                      <a:pPr algn="ctr">
                        <a:lnSpc>
                          <a:spcPct val="115000"/>
                        </a:lnSpc>
                        <a:spcAft>
                          <a:spcPts val="800"/>
                        </a:spcAft>
                      </a:pPr>
                      <a:r>
                        <a:rPr lang="es-MX" sz="1600" kern="100" dirty="0">
                          <a:effectLst/>
                        </a:rPr>
                        <a:t>Fraude electrónico</a:t>
                      </a:r>
                    </a:p>
                    <a:p>
                      <a:pPr algn="ctr">
                        <a:lnSpc>
                          <a:spcPct val="115000"/>
                        </a:lnSpc>
                        <a:spcAft>
                          <a:spcPts val="800"/>
                        </a:spcAft>
                      </a:pPr>
                      <a:r>
                        <a:rPr lang="es-MX" sz="1600" kern="100" dirty="0">
                          <a:effectLst/>
                          <a:latin typeface="Calibri" panose="020F0502020204030204" pitchFamily="34" charset="0"/>
                          <a:ea typeface="Times New Roman" panose="02020603050405020304" pitchFamily="18" charset="0"/>
                          <a:cs typeface="Times New Roman" panose="02020603050405020304" pitchFamily="18" charset="0"/>
                        </a:rPr>
                        <a:t>No registrar movimientos cripto</a:t>
                      </a:r>
                    </a:p>
                    <a:p>
                      <a:pPr algn="ctr">
                        <a:lnSpc>
                          <a:spcPct val="115000"/>
                        </a:lnSpc>
                        <a:spcAft>
                          <a:spcPts val="800"/>
                        </a:spcAft>
                      </a:pPr>
                      <a:r>
                        <a:rPr lang="es-MX" sz="1600" kern="100" dirty="0">
                          <a:effectLst/>
                          <a:latin typeface="Calibri" panose="020F0502020204030204" pitchFamily="34" charset="0"/>
                          <a:ea typeface="Times New Roman" panose="02020603050405020304" pitchFamily="18" charset="0"/>
                          <a:cs typeface="Times New Roman" panose="02020603050405020304" pitchFamily="18" charset="0"/>
                        </a:rPr>
                        <a:t>Desvio de Fondos</a:t>
                      </a:r>
                    </a:p>
                    <a:p>
                      <a:pPr algn="ctr">
                        <a:lnSpc>
                          <a:spcPct val="115000"/>
                        </a:lnSpc>
                        <a:spcAft>
                          <a:spcPts val="800"/>
                        </a:spcAft>
                      </a:pPr>
                      <a:r>
                        <a:rPr lang="es-MX" sz="1600" kern="100" dirty="0">
                          <a:effectLst/>
                          <a:latin typeface="Calibri" panose="020F0502020204030204" pitchFamily="34" charset="0"/>
                          <a:ea typeface="Times New Roman" panose="02020603050405020304" pitchFamily="18" charset="0"/>
                          <a:cs typeface="Times New Roman" panose="02020603050405020304" pitchFamily="18" charset="0"/>
                        </a:rPr>
                        <a:t>Detenido en EUA</a:t>
                      </a:r>
                    </a:p>
                  </a:txBody>
                  <a:tcPr marL="41780" marR="41780" marT="0" marB="0"/>
                </a:tc>
                <a:extLst>
                  <a:ext uri="{0D108BD9-81ED-4DB2-BD59-A6C34878D82A}">
                    <a16:rowId xmlns:a16="http://schemas.microsoft.com/office/drawing/2014/main" val="1412877085"/>
                  </a:ext>
                </a:extLst>
              </a:tr>
            </a:tbl>
          </a:graphicData>
        </a:graphic>
      </p:graphicFrame>
    </p:spTree>
    <p:extLst>
      <p:ext uri="{BB962C8B-B14F-4D97-AF65-F5344CB8AC3E}">
        <p14:creationId xmlns:p14="http://schemas.microsoft.com/office/powerpoint/2010/main" val="2171568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B0AD13B9-7FD3-9A12-9D66-5551DE69F69B}"/>
              </a:ext>
            </a:extLst>
          </p:cNvPr>
          <p:cNvGraphicFramePr>
            <a:graphicFrameLocks noGrp="1"/>
          </p:cNvGraphicFramePr>
          <p:nvPr>
            <p:extLst>
              <p:ext uri="{D42A27DB-BD31-4B8C-83A1-F6EECF244321}">
                <p14:modId xmlns:p14="http://schemas.microsoft.com/office/powerpoint/2010/main" val="4129819499"/>
              </p:ext>
            </p:extLst>
          </p:nvPr>
        </p:nvGraphicFramePr>
        <p:xfrm>
          <a:off x="275573" y="1125169"/>
          <a:ext cx="11661731" cy="4532504"/>
        </p:xfrm>
        <a:graphic>
          <a:graphicData uri="http://schemas.openxmlformats.org/drawingml/2006/table">
            <a:tbl>
              <a:tblPr firstRow="1" firstCol="1" bandRow="1">
                <a:tableStyleId>{5C22544A-7EE6-4342-B048-85BDC9FD1C3A}</a:tableStyleId>
              </a:tblPr>
              <a:tblGrid>
                <a:gridCol w="1628571">
                  <a:extLst>
                    <a:ext uri="{9D8B030D-6E8A-4147-A177-3AD203B41FA5}">
                      <a16:colId xmlns:a16="http://schemas.microsoft.com/office/drawing/2014/main" val="3900574758"/>
                    </a:ext>
                  </a:extLst>
                </a:gridCol>
                <a:gridCol w="1739936">
                  <a:extLst>
                    <a:ext uri="{9D8B030D-6E8A-4147-A177-3AD203B41FA5}">
                      <a16:colId xmlns:a16="http://schemas.microsoft.com/office/drawing/2014/main" val="1050159792"/>
                    </a:ext>
                  </a:extLst>
                </a:gridCol>
                <a:gridCol w="1218274">
                  <a:extLst>
                    <a:ext uri="{9D8B030D-6E8A-4147-A177-3AD203B41FA5}">
                      <a16:colId xmlns:a16="http://schemas.microsoft.com/office/drawing/2014/main" val="2086870565"/>
                    </a:ext>
                  </a:extLst>
                </a:gridCol>
                <a:gridCol w="1810342">
                  <a:extLst>
                    <a:ext uri="{9D8B030D-6E8A-4147-A177-3AD203B41FA5}">
                      <a16:colId xmlns:a16="http://schemas.microsoft.com/office/drawing/2014/main" val="3732752093"/>
                    </a:ext>
                  </a:extLst>
                </a:gridCol>
                <a:gridCol w="1676994">
                  <a:extLst>
                    <a:ext uri="{9D8B030D-6E8A-4147-A177-3AD203B41FA5}">
                      <a16:colId xmlns:a16="http://schemas.microsoft.com/office/drawing/2014/main" val="891299539"/>
                    </a:ext>
                  </a:extLst>
                </a:gridCol>
                <a:gridCol w="1636453">
                  <a:extLst>
                    <a:ext uri="{9D8B030D-6E8A-4147-A177-3AD203B41FA5}">
                      <a16:colId xmlns:a16="http://schemas.microsoft.com/office/drawing/2014/main" val="730586669"/>
                    </a:ext>
                  </a:extLst>
                </a:gridCol>
                <a:gridCol w="1951161">
                  <a:extLst>
                    <a:ext uri="{9D8B030D-6E8A-4147-A177-3AD203B41FA5}">
                      <a16:colId xmlns:a16="http://schemas.microsoft.com/office/drawing/2014/main" val="1575695501"/>
                    </a:ext>
                  </a:extLst>
                </a:gridCol>
              </a:tblGrid>
              <a:tr h="520838">
                <a:tc>
                  <a:txBody>
                    <a:bodyPr/>
                    <a:lstStyle/>
                    <a:p>
                      <a:pPr algn="ctr">
                        <a:lnSpc>
                          <a:spcPct val="115000"/>
                        </a:lnSpc>
                        <a:spcAft>
                          <a:spcPts val="800"/>
                        </a:spcAft>
                      </a:pPr>
                      <a:r>
                        <a:rPr lang="es-MX" sz="1400" kern="100" dirty="0">
                          <a:effectLst/>
                        </a:rPr>
                        <a:t>ESTAFADOR Y EDAD</a:t>
                      </a:r>
                      <a:endParaRPr lang="es-MX" sz="14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Empresa</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Riqueza</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Actividad</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Fecha de arresto</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Sentencia</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dirty="0">
                          <a:effectLst/>
                        </a:rPr>
                        <a:t>Causas de arresto</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extLst>
                  <a:ext uri="{0D108BD9-81ED-4DB2-BD59-A6C34878D82A}">
                    <a16:rowId xmlns:a16="http://schemas.microsoft.com/office/drawing/2014/main" val="583627936"/>
                  </a:ext>
                </a:extLst>
              </a:tr>
              <a:tr h="1057672">
                <a:tc>
                  <a:txBody>
                    <a:bodyPr/>
                    <a:lstStyle/>
                    <a:p>
                      <a:pPr algn="ctr">
                        <a:lnSpc>
                          <a:spcPct val="115000"/>
                        </a:lnSpc>
                        <a:spcAft>
                          <a:spcPts val="800"/>
                        </a:spcAft>
                      </a:pPr>
                      <a:r>
                        <a:rPr lang="es-MX" sz="1400" kern="100" dirty="0">
                          <a:effectLst/>
                        </a:rPr>
                        <a:t>BERNIE MADOFF</a:t>
                      </a:r>
                    </a:p>
                    <a:p>
                      <a:pPr algn="ctr">
                        <a:lnSpc>
                          <a:spcPct val="115000"/>
                        </a:lnSpc>
                        <a:spcAft>
                          <a:spcPts val="800"/>
                        </a:spcAft>
                      </a:pPr>
                      <a:r>
                        <a:rPr lang="es-MX" sz="1400" kern="100" dirty="0">
                          <a:effectLst/>
                        </a:rPr>
                        <a:t>MUERTO</a:t>
                      </a:r>
                      <a:endParaRPr lang="es-MX" sz="14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n-US" sz="1600" kern="100">
                          <a:effectLst/>
                        </a:rPr>
                        <a:t>Bernard L Madoff Investment Securities</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dirty="0">
                          <a:effectLst/>
                        </a:rPr>
                        <a:t>68.000 millones</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dirty="0">
                          <a:effectLst/>
                        </a:rPr>
                        <a:t>Esquema Ponzi</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Diciembre, 2008</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150 años</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dirty="0">
                          <a:effectLst/>
                        </a:rPr>
                        <a:t>Fraude fiscal y financiero por esquema Ponzi, detenido en EUA</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extLst>
                  <a:ext uri="{0D108BD9-81ED-4DB2-BD59-A6C34878D82A}">
                    <a16:rowId xmlns:a16="http://schemas.microsoft.com/office/drawing/2014/main" val="2873657622"/>
                  </a:ext>
                </a:extLst>
              </a:tr>
              <a:tr h="1057672">
                <a:tc>
                  <a:txBody>
                    <a:bodyPr/>
                    <a:lstStyle/>
                    <a:p>
                      <a:pPr algn="ctr">
                        <a:lnSpc>
                          <a:spcPct val="115000"/>
                        </a:lnSpc>
                        <a:spcAft>
                          <a:spcPts val="800"/>
                        </a:spcAft>
                      </a:pPr>
                      <a:r>
                        <a:rPr lang="es-MX" sz="1400" kern="100" dirty="0">
                          <a:effectLst/>
                        </a:rPr>
                        <a:t>ELIZABETH HOLMES</a:t>
                      </a:r>
                    </a:p>
                    <a:p>
                      <a:pPr algn="ctr">
                        <a:lnSpc>
                          <a:spcPct val="115000"/>
                        </a:lnSpc>
                        <a:spcAft>
                          <a:spcPts val="800"/>
                        </a:spcAft>
                      </a:pPr>
                      <a:r>
                        <a:rPr lang="es-MX" sz="1400" kern="100" dirty="0">
                          <a:effectLst/>
                        </a:rPr>
                        <a:t>40</a:t>
                      </a:r>
                      <a:endParaRPr lang="es-MX" sz="14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dirty="0">
                          <a:effectLst/>
                        </a:rPr>
                        <a:t>Theranos</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dirty="0">
                          <a:effectLst/>
                        </a:rPr>
                        <a:t>9.000 millones</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dirty="0">
                          <a:effectLst/>
                        </a:rPr>
                        <a:t>Tecnología médica</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dirty="0">
                          <a:effectLst/>
                        </a:rPr>
                        <a:t>Enero 2022</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11 años</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Fraude electrónico y conspiración a inversores</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extLst>
                  <a:ext uri="{0D108BD9-81ED-4DB2-BD59-A6C34878D82A}">
                    <a16:rowId xmlns:a16="http://schemas.microsoft.com/office/drawing/2014/main" val="2607997437"/>
                  </a:ext>
                </a:extLst>
              </a:tr>
              <a:tr h="789072">
                <a:tc>
                  <a:txBody>
                    <a:bodyPr/>
                    <a:lstStyle/>
                    <a:p>
                      <a:pPr algn="ctr">
                        <a:lnSpc>
                          <a:spcPct val="115000"/>
                        </a:lnSpc>
                        <a:spcAft>
                          <a:spcPts val="800"/>
                        </a:spcAft>
                      </a:pPr>
                      <a:r>
                        <a:rPr lang="es-MX" sz="1400" kern="100" dirty="0">
                          <a:effectLst/>
                        </a:rPr>
                        <a:t>MICHAEL MILKEN</a:t>
                      </a:r>
                    </a:p>
                    <a:p>
                      <a:pPr algn="ctr">
                        <a:lnSpc>
                          <a:spcPct val="115000"/>
                        </a:lnSpc>
                        <a:spcAft>
                          <a:spcPts val="800"/>
                        </a:spcAft>
                      </a:pPr>
                      <a:r>
                        <a:rPr lang="es-MX" sz="1400" kern="100" dirty="0">
                          <a:effectLst/>
                          <a:latin typeface="Calibri" panose="020F0502020204030204" pitchFamily="34" charset="0"/>
                          <a:ea typeface="Times New Roman" panose="02020603050405020304" pitchFamily="18" charset="0"/>
                          <a:cs typeface="Times New Roman" panose="02020603050405020304" pitchFamily="18" charset="0"/>
                        </a:rPr>
                        <a:t>78</a:t>
                      </a:r>
                    </a:p>
                  </a:txBody>
                  <a:tcPr marL="40510" marR="40510" marT="0" marB="0"/>
                </a:tc>
                <a:tc>
                  <a:txBody>
                    <a:bodyPr/>
                    <a:lstStyle/>
                    <a:p>
                      <a:pPr algn="ctr">
                        <a:lnSpc>
                          <a:spcPct val="115000"/>
                        </a:lnSpc>
                        <a:spcAft>
                          <a:spcPts val="800"/>
                        </a:spcAft>
                      </a:pPr>
                      <a:r>
                        <a:rPr lang="es-MX" sz="1600" kern="100" dirty="0">
                          <a:effectLst/>
                        </a:rPr>
                        <a:t>Drexel Burnham</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3.700 millones</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Bonos basura</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2011</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dirty="0">
                          <a:effectLst/>
                        </a:rPr>
                        <a:t>10 años, solo cumplio 2.</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dirty="0">
                          <a:effectLst/>
                        </a:rPr>
                        <a:t>Fraude bursátil y fraude fiscal</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extLst>
                  <a:ext uri="{0D108BD9-81ED-4DB2-BD59-A6C34878D82A}">
                    <a16:rowId xmlns:a16="http://schemas.microsoft.com/office/drawing/2014/main" val="3633528013"/>
                  </a:ext>
                </a:extLst>
              </a:tr>
              <a:tr h="1057672">
                <a:tc>
                  <a:txBody>
                    <a:bodyPr/>
                    <a:lstStyle/>
                    <a:p>
                      <a:pPr algn="ctr">
                        <a:lnSpc>
                          <a:spcPct val="115000"/>
                        </a:lnSpc>
                        <a:spcAft>
                          <a:spcPts val="800"/>
                        </a:spcAft>
                      </a:pPr>
                      <a:r>
                        <a:rPr lang="es-MX" sz="1400" kern="100" dirty="0">
                          <a:effectLst/>
                        </a:rPr>
                        <a:t>PÁVEL DUROV</a:t>
                      </a:r>
                    </a:p>
                    <a:p>
                      <a:pPr algn="ctr">
                        <a:lnSpc>
                          <a:spcPct val="115000"/>
                        </a:lnSpc>
                        <a:spcAft>
                          <a:spcPts val="800"/>
                        </a:spcAft>
                      </a:pPr>
                      <a:r>
                        <a:rPr lang="es-MX" sz="1400" kern="100" dirty="0">
                          <a:effectLst/>
                        </a:rPr>
                        <a:t>39</a:t>
                      </a:r>
                      <a:endParaRPr lang="es-MX" sz="14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Telegram</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15, 500 millones</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Mensajería</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Agosto, 2024</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Fianza de 5 millones de euros</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dirty="0">
                          <a:effectLst/>
                        </a:rPr>
                        <a:t>Pornografía infantil y red de tráfico, detenido en Francia</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extLst>
                  <a:ext uri="{0D108BD9-81ED-4DB2-BD59-A6C34878D82A}">
                    <a16:rowId xmlns:a16="http://schemas.microsoft.com/office/drawing/2014/main" val="2046026918"/>
                  </a:ext>
                </a:extLst>
              </a:tr>
            </a:tbl>
          </a:graphicData>
        </a:graphic>
      </p:graphicFrame>
    </p:spTree>
    <p:extLst>
      <p:ext uri="{BB962C8B-B14F-4D97-AF65-F5344CB8AC3E}">
        <p14:creationId xmlns:p14="http://schemas.microsoft.com/office/powerpoint/2010/main" val="65399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3E3E3-985F-12D4-8F3B-A89F92948688}"/>
              </a:ext>
            </a:extLst>
          </p:cNvPr>
          <p:cNvSpPr>
            <a:spLocks noGrp="1"/>
          </p:cNvSpPr>
          <p:nvPr>
            <p:ph type="title"/>
          </p:nvPr>
        </p:nvSpPr>
        <p:spPr>
          <a:xfrm>
            <a:off x="413360" y="656046"/>
            <a:ext cx="11398688" cy="1325563"/>
          </a:xfrm>
        </p:spPr>
        <p:txBody>
          <a:bodyPr>
            <a:noAutofit/>
          </a:bodyPr>
          <a:lstStyle/>
          <a:p>
            <a:pPr algn="ctr"/>
            <a:r>
              <a:rPr lang="es-MX" sz="3200" b="1" i="0" dirty="0">
                <a:effectLst/>
                <a:latin typeface="var(--typography-headline-standard-xxl-font-family)"/>
              </a:rPr>
              <a:t>BILL HWANG</a:t>
            </a:r>
            <a:br>
              <a:rPr lang="es-MX" sz="3200" b="1" i="0" dirty="0">
                <a:effectLst/>
                <a:latin typeface="var(--typography-headline-standard-xxl-font-family)"/>
              </a:rPr>
            </a:br>
            <a:r>
              <a:rPr lang="es-MX" sz="3200" b="1" i="0" dirty="0">
                <a:effectLst/>
                <a:latin typeface="Retina"/>
              </a:rPr>
              <a:t>EL COLAPSO DE SU EMPRESA BORRÓ 100 MIL MILLONES DE DÓLARES EN VALOR DE MERCADO.</a:t>
            </a:r>
            <a:br>
              <a:rPr lang="es-MX" sz="3200" b="1" i="0" dirty="0">
                <a:effectLst/>
                <a:latin typeface="Retina"/>
              </a:rPr>
            </a:br>
            <a:endParaRPr lang="es-MX" sz="3200" dirty="0"/>
          </a:p>
        </p:txBody>
      </p:sp>
      <p:graphicFrame>
        <p:nvGraphicFramePr>
          <p:cNvPr id="4" name="Marcador de contenido 3">
            <a:extLst>
              <a:ext uri="{FF2B5EF4-FFF2-40B4-BE49-F238E27FC236}">
                <a16:creationId xmlns:a16="http://schemas.microsoft.com/office/drawing/2014/main" id="{04B5DE0E-1F8C-F216-F481-BA36264E7822}"/>
              </a:ext>
            </a:extLst>
          </p:cNvPr>
          <p:cNvGraphicFramePr>
            <a:graphicFrameLocks noGrp="1"/>
          </p:cNvGraphicFramePr>
          <p:nvPr>
            <p:ph idx="1"/>
            <p:extLst>
              <p:ext uri="{D42A27DB-BD31-4B8C-83A1-F6EECF244321}">
                <p14:modId xmlns:p14="http://schemas.microsoft.com/office/powerpoint/2010/main" val="2203331542"/>
              </p:ext>
            </p:extLst>
          </p:nvPr>
        </p:nvGraphicFramePr>
        <p:xfrm>
          <a:off x="413360" y="2387270"/>
          <a:ext cx="11398688" cy="3477578"/>
        </p:xfrm>
        <a:graphic>
          <a:graphicData uri="http://schemas.openxmlformats.org/drawingml/2006/table">
            <a:tbl>
              <a:tblPr firstRow="1" bandRow="1">
                <a:tableStyleId>{5C22544A-7EE6-4342-B048-85BDC9FD1C3A}</a:tableStyleId>
              </a:tblPr>
              <a:tblGrid>
                <a:gridCol w="1628384">
                  <a:extLst>
                    <a:ext uri="{9D8B030D-6E8A-4147-A177-3AD203B41FA5}">
                      <a16:colId xmlns:a16="http://schemas.microsoft.com/office/drawing/2014/main" val="3767488181"/>
                    </a:ext>
                  </a:extLst>
                </a:gridCol>
                <a:gridCol w="1904231">
                  <a:extLst>
                    <a:ext uri="{9D8B030D-6E8A-4147-A177-3AD203B41FA5}">
                      <a16:colId xmlns:a16="http://schemas.microsoft.com/office/drawing/2014/main" val="4263905192"/>
                    </a:ext>
                  </a:extLst>
                </a:gridCol>
                <a:gridCol w="1352537">
                  <a:extLst>
                    <a:ext uri="{9D8B030D-6E8A-4147-A177-3AD203B41FA5}">
                      <a16:colId xmlns:a16="http://schemas.microsoft.com/office/drawing/2014/main" val="3308597973"/>
                    </a:ext>
                  </a:extLst>
                </a:gridCol>
                <a:gridCol w="1628384">
                  <a:extLst>
                    <a:ext uri="{9D8B030D-6E8A-4147-A177-3AD203B41FA5}">
                      <a16:colId xmlns:a16="http://schemas.microsoft.com/office/drawing/2014/main" val="2143095236"/>
                    </a:ext>
                  </a:extLst>
                </a:gridCol>
                <a:gridCol w="1628384">
                  <a:extLst>
                    <a:ext uri="{9D8B030D-6E8A-4147-A177-3AD203B41FA5}">
                      <a16:colId xmlns:a16="http://schemas.microsoft.com/office/drawing/2014/main" val="4009053156"/>
                    </a:ext>
                  </a:extLst>
                </a:gridCol>
                <a:gridCol w="1628384">
                  <a:extLst>
                    <a:ext uri="{9D8B030D-6E8A-4147-A177-3AD203B41FA5}">
                      <a16:colId xmlns:a16="http://schemas.microsoft.com/office/drawing/2014/main" val="155260309"/>
                    </a:ext>
                  </a:extLst>
                </a:gridCol>
                <a:gridCol w="1628384">
                  <a:extLst>
                    <a:ext uri="{9D8B030D-6E8A-4147-A177-3AD203B41FA5}">
                      <a16:colId xmlns:a16="http://schemas.microsoft.com/office/drawing/2014/main" val="3209385542"/>
                    </a:ext>
                  </a:extLst>
                </a:gridCol>
              </a:tblGrid>
              <a:tr h="370840">
                <a:tc>
                  <a:txBody>
                    <a:bodyPr/>
                    <a:lstStyle/>
                    <a:p>
                      <a:pPr algn="ctr">
                        <a:lnSpc>
                          <a:spcPct val="115000"/>
                        </a:lnSpc>
                        <a:spcAft>
                          <a:spcPts val="800"/>
                        </a:spcAft>
                      </a:pPr>
                      <a:r>
                        <a:rPr lang="es-MX" sz="1400" kern="100" dirty="0">
                          <a:effectLst/>
                        </a:rPr>
                        <a:t>ESTAFADOR Y EDAD</a:t>
                      </a:r>
                      <a:endParaRPr lang="es-MX" sz="14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Empresa</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Riqueza</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Actividad</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Fecha de arresto</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a:effectLst/>
                        </a:rPr>
                        <a:t>Sentencia</a:t>
                      </a:r>
                      <a:endParaRPr lang="es-MX"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tc>
                  <a:txBody>
                    <a:bodyPr/>
                    <a:lstStyle/>
                    <a:p>
                      <a:pPr algn="ctr">
                        <a:lnSpc>
                          <a:spcPct val="115000"/>
                        </a:lnSpc>
                        <a:spcAft>
                          <a:spcPts val="800"/>
                        </a:spcAft>
                      </a:pPr>
                      <a:r>
                        <a:rPr lang="es-MX" sz="1600" kern="100" dirty="0">
                          <a:effectLst/>
                        </a:rPr>
                        <a:t>Causas de arresto</a:t>
                      </a:r>
                      <a:endParaRPr lang="es-MX"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510" marR="40510" marT="0" marB="0"/>
                </a:tc>
                <a:extLst>
                  <a:ext uri="{0D108BD9-81ED-4DB2-BD59-A6C34878D82A}">
                    <a16:rowId xmlns:a16="http://schemas.microsoft.com/office/drawing/2014/main" val="2531930006"/>
                  </a:ext>
                </a:extLst>
              </a:tr>
              <a:tr h="370840">
                <a:tc>
                  <a:txBody>
                    <a:bodyPr/>
                    <a:lstStyle/>
                    <a:p>
                      <a:r>
                        <a:rPr lang="es-MX" b="1" i="0" dirty="0">
                          <a:effectLst/>
                          <a:latin typeface="var(--typography-headline-standard-xxl-font-family)"/>
                        </a:rPr>
                        <a:t>BILL HWANG</a:t>
                      </a:r>
                    </a:p>
                    <a:p>
                      <a:pPr algn="ctr"/>
                      <a:r>
                        <a:rPr lang="es-MX" b="1" dirty="0"/>
                        <a:t>60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800" b="1" i="0" kern="1200" dirty="0">
                          <a:solidFill>
                            <a:schemeClr val="dk1"/>
                          </a:solidFill>
                          <a:effectLst/>
                          <a:latin typeface="+mn-lt"/>
                          <a:ea typeface="+mn-ea"/>
                          <a:cs typeface="+mn-cs"/>
                        </a:rPr>
                        <a:t>Archegos Capital Management</a:t>
                      </a:r>
                      <a:endParaRPr lang="es-MX" b="1" dirty="0"/>
                    </a:p>
                  </a:txBody>
                  <a:tcPr/>
                </a:tc>
                <a:tc>
                  <a:txBody>
                    <a:bodyPr/>
                    <a:lstStyle/>
                    <a:p>
                      <a:pPr algn="ctr"/>
                      <a:r>
                        <a:rPr lang="es-MX" b="1" dirty="0"/>
                        <a:t>30 000 MDD</a:t>
                      </a:r>
                    </a:p>
                  </a:txBody>
                  <a:tcPr/>
                </a:tc>
                <a:tc>
                  <a:txBody>
                    <a:bodyPr/>
                    <a:lstStyle/>
                    <a:p>
                      <a:pPr algn="just"/>
                      <a:r>
                        <a:rPr lang="es-MX" b="1" dirty="0"/>
                        <a:t>INVERSIONISTA FINANCIERO</a:t>
                      </a:r>
                    </a:p>
                  </a:txBody>
                  <a:tcPr/>
                </a:tc>
                <a:tc>
                  <a:txBody>
                    <a:bodyPr/>
                    <a:lstStyle/>
                    <a:p>
                      <a:pPr algn="ctr"/>
                      <a:r>
                        <a:rPr lang="es-MX" sz="1800" b="1" i="1" kern="1200" dirty="0">
                          <a:solidFill>
                            <a:schemeClr val="dk1"/>
                          </a:solidFill>
                          <a:effectLst/>
                          <a:latin typeface="+mn-lt"/>
                          <a:ea typeface="+mn-ea"/>
                          <a:cs typeface="+mn-cs"/>
                        </a:rPr>
                        <a:t>20 de noviembre de 2024</a:t>
                      </a:r>
                      <a:endParaRPr lang="es-MX"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800" b="1" i="0" kern="1200" dirty="0">
                          <a:solidFill>
                            <a:schemeClr val="dk1"/>
                          </a:solidFill>
                          <a:effectLst/>
                          <a:latin typeface="+mn-lt"/>
                          <a:ea typeface="+mn-ea"/>
                          <a:cs typeface="+mn-cs"/>
                        </a:rPr>
                        <a:t>18 años de prisión</a:t>
                      </a:r>
                    </a:p>
                  </a:txBody>
                  <a:tcPr/>
                </a:tc>
                <a:tc>
                  <a:txBody>
                    <a:bodyPr/>
                    <a:lstStyle/>
                    <a:p>
                      <a:pPr algn="just"/>
                      <a:r>
                        <a:rPr lang="es-MX" sz="1800" b="1" i="0" kern="1200" dirty="0">
                          <a:solidFill>
                            <a:schemeClr val="dk1"/>
                          </a:solidFill>
                          <a:effectLst/>
                          <a:latin typeface="+mn-lt"/>
                          <a:ea typeface="+mn-ea"/>
                          <a:cs typeface="+mn-cs"/>
                        </a:rPr>
                        <a:t>Manipular los precios de las acciones y Defraudar a los bancos </a:t>
                      </a:r>
                    </a:p>
                    <a:p>
                      <a:pPr algn="just"/>
                      <a:r>
                        <a:rPr lang="es-MX" sz="1800" b="1" i="0" kern="1200" dirty="0">
                          <a:solidFill>
                            <a:schemeClr val="dk1"/>
                          </a:solidFill>
                          <a:effectLst/>
                          <a:latin typeface="+mn-lt"/>
                          <a:ea typeface="+mn-ea"/>
                          <a:cs typeface="+mn-cs"/>
                        </a:rPr>
                        <a:t>(</a:t>
                      </a:r>
                      <a:r>
                        <a:rPr lang="es-MX" sz="1800" b="0" i="0" kern="1200" dirty="0">
                          <a:solidFill>
                            <a:schemeClr val="dk1"/>
                          </a:solidFill>
                          <a:effectLst/>
                          <a:latin typeface="+mn-lt"/>
                          <a:ea typeface="+mn-ea"/>
                          <a:cs typeface="+mn-cs"/>
                        </a:rPr>
                        <a:t>Morgan Stanley, UBS, Credit Suisse y Nomura)</a:t>
                      </a:r>
                      <a:endParaRPr lang="es-MX" b="1" dirty="0"/>
                    </a:p>
                  </a:txBody>
                  <a:tcPr/>
                </a:tc>
                <a:extLst>
                  <a:ext uri="{0D108BD9-81ED-4DB2-BD59-A6C34878D82A}">
                    <a16:rowId xmlns:a16="http://schemas.microsoft.com/office/drawing/2014/main" val="4111574999"/>
                  </a:ext>
                </a:extLst>
              </a:tr>
              <a:tr h="370840">
                <a:tc grid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b="1" dirty="0"/>
                        <a:t>EL MAYOR COLAPSO DE UNA SOLA EMPRESA DESDE LA GRAN RECESIÓN DE 2008</a:t>
                      </a:r>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dirty="0"/>
                    </a:p>
                  </a:txBody>
                  <a:tcPr/>
                </a:tc>
                <a:extLst>
                  <a:ext uri="{0D108BD9-81ED-4DB2-BD59-A6C34878D82A}">
                    <a16:rowId xmlns:a16="http://schemas.microsoft.com/office/drawing/2014/main" val="3512522397"/>
                  </a:ext>
                </a:extLst>
              </a:tr>
            </a:tbl>
          </a:graphicData>
        </a:graphic>
      </p:graphicFrame>
    </p:spTree>
    <p:extLst>
      <p:ext uri="{BB962C8B-B14F-4D97-AF65-F5344CB8AC3E}">
        <p14:creationId xmlns:p14="http://schemas.microsoft.com/office/powerpoint/2010/main" val="2957158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EA16FD-8513-1A3C-8176-3C8B580D406C}"/>
              </a:ext>
            </a:extLst>
          </p:cNvPr>
          <p:cNvSpPr>
            <a:spLocks noGrp="1"/>
          </p:cNvSpPr>
          <p:nvPr>
            <p:ph type="title"/>
          </p:nvPr>
        </p:nvSpPr>
        <p:spPr>
          <a:xfrm>
            <a:off x="531341" y="186765"/>
            <a:ext cx="11574162" cy="1179576"/>
          </a:xfrm>
        </p:spPr>
        <p:txBody>
          <a:bodyPr>
            <a:normAutofit fontScale="90000"/>
          </a:bodyPr>
          <a:lstStyle/>
          <a:p>
            <a:pPr algn="ctr"/>
            <a:br>
              <a:rPr lang="es-MX" sz="2000" dirty="0"/>
            </a:br>
            <a:r>
              <a:rPr lang="es-MX" sz="2000" dirty="0"/>
              <a:t>BITCOIN, DOGECOIN Y SOLANA SE DISPARAN EN EL PRECIO DESPUÉS DE LAS ELECCIONES ESTADOUNIDENSES DEL 5 DE NOVIEMBRE DE 2024.</a:t>
            </a:r>
            <a:br>
              <a:rPr lang="es-MX" sz="2000" dirty="0"/>
            </a:br>
            <a:r>
              <a:rPr lang="en-US" sz="2000" b="0" i="0" dirty="0">
                <a:effectLst/>
              </a:rPr>
              <a:t>El </a:t>
            </a:r>
            <a:r>
              <a:rPr lang="en-US" sz="2000" b="0" i="0" dirty="0" err="1">
                <a:effectLst/>
              </a:rPr>
              <a:t>pasado</a:t>
            </a:r>
            <a:r>
              <a:rPr lang="en-US" sz="2000" b="0" i="0" dirty="0">
                <a:effectLst/>
              </a:rPr>
              <a:t> 21 de </a:t>
            </a:r>
            <a:r>
              <a:rPr lang="en-US" sz="2000" b="0" i="0" dirty="0" err="1">
                <a:effectLst/>
              </a:rPr>
              <a:t>noviembre</a:t>
            </a:r>
            <a:r>
              <a:rPr lang="en-US" sz="2000" b="0" i="0" dirty="0">
                <a:effectLst/>
              </a:rPr>
              <a:t>, Bitcoin </a:t>
            </a:r>
            <a:r>
              <a:rPr lang="en-US" sz="2000" b="0" i="0" dirty="0" err="1">
                <a:effectLst/>
              </a:rPr>
              <a:t>alcanza</a:t>
            </a:r>
            <a:r>
              <a:rPr lang="en-US" sz="2000" b="0" i="0" dirty="0">
                <a:effectLst/>
              </a:rPr>
              <a:t> un </a:t>
            </a:r>
            <a:r>
              <a:rPr lang="en-US" sz="2000" b="0" i="0" dirty="0" err="1">
                <a:effectLst/>
              </a:rPr>
              <a:t>máximo</a:t>
            </a:r>
            <a:r>
              <a:rPr lang="en-US" sz="2000" b="0" i="0" dirty="0">
                <a:effectLst/>
              </a:rPr>
              <a:t> </a:t>
            </a:r>
            <a:r>
              <a:rPr lang="en-US" sz="2000" b="0" i="0" dirty="0" err="1">
                <a:effectLst/>
              </a:rPr>
              <a:t>histórico</a:t>
            </a:r>
            <a:r>
              <a:rPr lang="en-US" sz="2000" b="0" i="0" dirty="0">
                <a:effectLst/>
              </a:rPr>
              <a:t> de 98 000 </a:t>
            </a:r>
            <a:r>
              <a:rPr lang="en-US" sz="2000" b="0" i="0" dirty="0" err="1">
                <a:effectLst/>
              </a:rPr>
              <a:t>dólares</a:t>
            </a:r>
            <a:br>
              <a:rPr lang="en-US" sz="2000" b="0" i="0" dirty="0">
                <a:effectLst/>
              </a:rPr>
            </a:br>
            <a:r>
              <a:rPr lang="en-US" sz="2000" b="0" i="0" dirty="0">
                <a:effectLst/>
              </a:rPr>
              <a:t> </a:t>
            </a:r>
            <a:br>
              <a:rPr lang="en-US" sz="2000" b="0" i="0" dirty="0">
                <a:effectLst/>
              </a:rPr>
            </a:br>
            <a:endParaRPr lang="es-MX" sz="2000" dirty="0"/>
          </a:p>
        </p:txBody>
      </p:sp>
      <p:pic>
        <p:nvPicPr>
          <p:cNvPr id="4" name="Imagen 3">
            <a:extLst>
              <a:ext uri="{FF2B5EF4-FFF2-40B4-BE49-F238E27FC236}">
                <a16:creationId xmlns:a16="http://schemas.microsoft.com/office/drawing/2014/main" id="{14D4426F-CFBF-286A-37D2-197F90EB8005}"/>
              </a:ext>
            </a:extLst>
          </p:cNvPr>
          <p:cNvPicPr>
            <a:picLocks noChangeAspect="1"/>
          </p:cNvPicPr>
          <p:nvPr/>
        </p:nvPicPr>
        <p:blipFill>
          <a:blip r:embed="rId2"/>
          <a:stretch>
            <a:fillRect/>
          </a:stretch>
        </p:blipFill>
        <p:spPr>
          <a:xfrm>
            <a:off x="531341" y="1649970"/>
            <a:ext cx="9298459" cy="4805365"/>
          </a:xfrm>
          <a:prstGeom prst="rect">
            <a:avLst/>
          </a:prstGeom>
        </p:spPr>
      </p:pic>
      <p:sp>
        <p:nvSpPr>
          <p:cNvPr id="3" name="CuadroTexto 2">
            <a:extLst>
              <a:ext uri="{FF2B5EF4-FFF2-40B4-BE49-F238E27FC236}">
                <a16:creationId xmlns:a16="http://schemas.microsoft.com/office/drawing/2014/main" id="{94F942CA-C0D1-10E2-C4B2-4159BAFDEC39}"/>
              </a:ext>
            </a:extLst>
          </p:cNvPr>
          <p:cNvSpPr txBox="1"/>
          <p:nvPr/>
        </p:nvSpPr>
        <p:spPr>
          <a:xfrm>
            <a:off x="9982200" y="1649970"/>
            <a:ext cx="1841500" cy="4801314"/>
          </a:xfrm>
          <a:prstGeom prst="rect">
            <a:avLst/>
          </a:prstGeom>
          <a:noFill/>
        </p:spPr>
        <p:txBody>
          <a:bodyPr wrap="square" rtlCol="0">
            <a:spAutoFit/>
          </a:bodyPr>
          <a:lstStyle/>
          <a:p>
            <a:pPr algn="ctr"/>
            <a:r>
              <a:rPr lang="en-US" sz="1800" b="0" i="0" dirty="0">
                <a:effectLst/>
              </a:rPr>
              <a:t>Fortaleza </a:t>
            </a:r>
            <a:r>
              <a:rPr lang="en-US" sz="1800" b="0" i="0" dirty="0" err="1">
                <a:effectLst/>
              </a:rPr>
              <a:t>impulsada</a:t>
            </a:r>
            <a:r>
              <a:rPr lang="en-US" sz="1800" b="0" i="0" dirty="0">
                <a:effectLst/>
              </a:rPr>
              <a:t> </a:t>
            </a:r>
            <a:r>
              <a:rPr lang="en-US" sz="1800" b="0" i="0" dirty="0" err="1">
                <a:effectLst/>
              </a:rPr>
              <a:t>porque</a:t>
            </a:r>
            <a:r>
              <a:rPr lang="en-US" sz="1800" b="0" i="0" dirty="0">
                <a:effectLst/>
              </a:rPr>
              <a:t> Trump ha </a:t>
            </a:r>
            <a:r>
              <a:rPr lang="en-US" sz="1800" b="0" i="0" dirty="0" err="1">
                <a:effectLst/>
              </a:rPr>
              <a:t>dicho</a:t>
            </a:r>
            <a:r>
              <a:rPr lang="en-US" sz="1800" b="0" i="0" dirty="0">
                <a:effectLst/>
              </a:rPr>
              <a:t> que </a:t>
            </a:r>
            <a:r>
              <a:rPr lang="en-US" sz="1800" b="0" i="0" dirty="0" err="1">
                <a:effectLst/>
              </a:rPr>
              <a:t>quiere</a:t>
            </a:r>
            <a:r>
              <a:rPr lang="en-US" sz="1800" b="0" i="0" dirty="0">
                <a:effectLst/>
              </a:rPr>
              <a:t> </a:t>
            </a:r>
            <a:r>
              <a:rPr lang="en-US" sz="1800" b="0" i="0" dirty="0" err="1">
                <a:effectLst/>
              </a:rPr>
              <a:t>convertir</a:t>
            </a:r>
            <a:r>
              <a:rPr lang="en-US" sz="1800" b="0" i="0" dirty="0">
                <a:effectLst/>
              </a:rPr>
              <a:t> a </a:t>
            </a:r>
            <a:r>
              <a:rPr lang="en-US" sz="1800" b="0" i="0" dirty="0" err="1">
                <a:effectLst/>
              </a:rPr>
              <a:t>Estados</a:t>
            </a:r>
            <a:r>
              <a:rPr lang="en-US" sz="1800" b="0" i="0" dirty="0">
                <a:effectLst/>
              </a:rPr>
              <a:t> Unidos </a:t>
            </a:r>
            <a:r>
              <a:rPr lang="en-US" sz="1800" b="0" i="0" dirty="0" err="1">
                <a:effectLst/>
              </a:rPr>
              <a:t>en</a:t>
            </a:r>
            <a:r>
              <a:rPr lang="en-US" sz="1800" b="0" i="0" dirty="0">
                <a:effectLst/>
              </a:rPr>
              <a:t> la “capital </a:t>
            </a:r>
            <a:r>
              <a:rPr lang="en-US" sz="1800" b="0" i="0" dirty="0" err="1">
                <a:effectLst/>
              </a:rPr>
              <a:t>criptográfica</a:t>
            </a:r>
            <a:r>
              <a:rPr lang="en-US" sz="1800" b="0" i="0" dirty="0">
                <a:effectLst/>
              </a:rPr>
              <a:t> del </a:t>
            </a:r>
            <a:r>
              <a:rPr lang="en-US" sz="1800" b="0" i="0" dirty="0" err="1">
                <a:effectLst/>
              </a:rPr>
              <a:t>planeta</a:t>
            </a:r>
            <a:r>
              <a:rPr lang="en-US" sz="1800" b="0" i="0" dirty="0">
                <a:effectLst/>
              </a:rPr>
              <a:t>” y se ha </a:t>
            </a:r>
            <a:r>
              <a:rPr lang="en-US" sz="1800" b="0" i="0" dirty="0" err="1">
                <a:effectLst/>
              </a:rPr>
              <a:t>comprometido</a:t>
            </a:r>
            <a:r>
              <a:rPr lang="en-US" sz="1800" b="0" i="0" dirty="0">
                <a:effectLst/>
              </a:rPr>
              <a:t> a </a:t>
            </a:r>
            <a:r>
              <a:rPr lang="en-US" sz="1800" b="0" i="0" dirty="0" err="1">
                <a:effectLst/>
              </a:rPr>
              <a:t>crear</a:t>
            </a:r>
            <a:r>
              <a:rPr lang="en-US" sz="1800" b="0" i="0" dirty="0">
                <a:effectLst/>
              </a:rPr>
              <a:t> </a:t>
            </a:r>
            <a:r>
              <a:rPr lang="en-US" sz="1800" b="0" i="0" dirty="0" err="1">
                <a:effectLst/>
              </a:rPr>
              <a:t>una</a:t>
            </a:r>
            <a:r>
              <a:rPr lang="en-US" sz="1800" b="0" i="0" dirty="0">
                <a:effectLst/>
              </a:rPr>
              <a:t> “</a:t>
            </a:r>
            <a:r>
              <a:rPr lang="en-US" sz="1800" b="0" i="0" dirty="0" err="1">
                <a:effectLst/>
              </a:rPr>
              <a:t>reserva</a:t>
            </a:r>
            <a:r>
              <a:rPr lang="en-US" sz="1800" b="0" i="0" dirty="0">
                <a:effectLst/>
              </a:rPr>
              <a:t> </a:t>
            </a:r>
            <a:r>
              <a:rPr lang="en-US" sz="1800" b="0" i="0" dirty="0" err="1">
                <a:effectLst/>
              </a:rPr>
              <a:t>estratégica</a:t>
            </a:r>
            <a:r>
              <a:rPr lang="en-US" sz="1800" b="0" i="0" dirty="0">
                <a:effectLst/>
              </a:rPr>
              <a:t> de </a:t>
            </a:r>
            <a:r>
              <a:rPr lang="en-US" sz="1800" b="0" i="0" dirty="0" err="1">
                <a:effectLst/>
              </a:rPr>
              <a:t>bitcóin</a:t>
            </a:r>
            <a:r>
              <a:rPr lang="en-US" sz="1800" b="0" i="0" dirty="0">
                <a:effectLst/>
              </a:rPr>
              <a:t>”.</a:t>
            </a:r>
            <a:endParaRPr lang="es-MX" dirty="0"/>
          </a:p>
        </p:txBody>
      </p:sp>
    </p:spTree>
    <p:extLst>
      <p:ext uri="{BB962C8B-B14F-4D97-AF65-F5344CB8AC3E}">
        <p14:creationId xmlns:p14="http://schemas.microsoft.com/office/powerpoint/2010/main" val="3837844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A08CEC-4177-B75E-F91A-073987602BD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BB39EF6-D1F7-8F15-96E2-488D7A5BE350}"/>
              </a:ext>
            </a:extLst>
          </p:cNvPr>
          <p:cNvSpPr>
            <a:spLocks noGrp="1"/>
          </p:cNvSpPr>
          <p:nvPr>
            <p:ph type="title"/>
          </p:nvPr>
        </p:nvSpPr>
        <p:spPr>
          <a:xfrm>
            <a:off x="838200" y="227337"/>
            <a:ext cx="10515600" cy="1325563"/>
          </a:xfrm>
        </p:spPr>
        <p:txBody>
          <a:bodyPr/>
          <a:lstStyle/>
          <a:p>
            <a:pPr algn="ctr"/>
            <a:r>
              <a:rPr lang="es-MX" dirty="0"/>
              <a:t>COMENTARIOS FINALES.</a:t>
            </a:r>
          </a:p>
        </p:txBody>
      </p:sp>
      <p:sp>
        <p:nvSpPr>
          <p:cNvPr id="3" name="Marcador de contenido 2">
            <a:extLst>
              <a:ext uri="{FF2B5EF4-FFF2-40B4-BE49-F238E27FC236}">
                <a16:creationId xmlns:a16="http://schemas.microsoft.com/office/drawing/2014/main" id="{663CCF14-7587-9B86-ECED-ACEFB4E6515D}"/>
              </a:ext>
            </a:extLst>
          </p:cNvPr>
          <p:cNvSpPr>
            <a:spLocks noGrp="1"/>
          </p:cNvSpPr>
          <p:nvPr>
            <p:ph idx="1"/>
          </p:nvPr>
        </p:nvSpPr>
        <p:spPr/>
        <p:txBody>
          <a:bodyPr>
            <a:normAutofit fontScale="92500" lnSpcReduction="10000"/>
          </a:bodyPr>
          <a:lstStyle/>
          <a:p>
            <a:pPr algn="just"/>
            <a:r>
              <a:rPr lang="es-MX" sz="3200" dirty="0"/>
              <a:t>Es mortal la decisión de Donald Trump de sumarse al Proyecto 2025 que pide que Estados Unidos abandone el Fondo Monetario Internacional y el Banco Mundial.</a:t>
            </a:r>
          </a:p>
          <a:p>
            <a:pPr marL="0" indent="0" algn="just">
              <a:buNone/>
            </a:pPr>
            <a:r>
              <a:rPr lang="es-MX" sz="3200" dirty="0"/>
              <a:t> </a:t>
            </a:r>
          </a:p>
          <a:p>
            <a:pPr algn="just"/>
            <a:r>
              <a:rPr lang="es-MX" sz="3200" dirty="0"/>
              <a:t>Sin embargo, Trump ha decidido desordenar al mundo y normalizar la arbitrariedad. </a:t>
            </a:r>
          </a:p>
          <a:p>
            <a:pPr marL="0" indent="0" algn="just">
              <a:buNone/>
            </a:pPr>
            <a:endParaRPr lang="es-MX" sz="3200" dirty="0"/>
          </a:p>
          <a:p>
            <a:pPr algn="just"/>
            <a:r>
              <a:rPr lang="es-MX" sz="3200" dirty="0"/>
              <a:t>El slogan MAGA (Make America Great Again) es una vieja necedad de la derecha estadounidense que impulso Ronald Regan. </a:t>
            </a:r>
          </a:p>
          <a:p>
            <a:pPr marL="0" indent="0" algn="just">
              <a:buNone/>
            </a:pPr>
            <a:endParaRPr lang="es-MX" dirty="0"/>
          </a:p>
          <a:p>
            <a:endParaRPr lang="es-MX" dirty="0"/>
          </a:p>
        </p:txBody>
      </p:sp>
    </p:spTree>
    <p:extLst>
      <p:ext uri="{BB962C8B-B14F-4D97-AF65-F5344CB8AC3E}">
        <p14:creationId xmlns:p14="http://schemas.microsoft.com/office/powerpoint/2010/main" val="1991555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E9FF3B-69E8-55F1-8A63-C071B12B9221}"/>
              </a:ext>
            </a:extLst>
          </p:cNvPr>
          <p:cNvSpPr>
            <a:spLocks noGrp="1"/>
          </p:cNvSpPr>
          <p:nvPr>
            <p:ph type="title"/>
          </p:nvPr>
        </p:nvSpPr>
        <p:spPr/>
        <p:txBody>
          <a:bodyPr>
            <a:normAutofit/>
          </a:bodyPr>
          <a:lstStyle/>
          <a:p>
            <a:pPr algn="ctr"/>
            <a:r>
              <a:rPr lang="es-ES" sz="3200" dirty="0">
                <a:latin typeface="Times New Roman" panose="02020603050405020304" pitchFamily="18" charset="0"/>
                <a:ea typeface="Calibri" panose="020F0502020204030204" pitchFamily="34" charset="0"/>
              </a:rPr>
              <a:t>E</a:t>
            </a:r>
            <a:r>
              <a:rPr lang="es-ES" sz="3200" dirty="0">
                <a:effectLst/>
                <a:latin typeface="Times New Roman" panose="02020603050405020304" pitchFamily="18" charset="0"/>
                <a:ea typeface="Calibri" panose="020F0502020204030204" pitchFamily="34" charset="0"/>
              </a:rPr>
              <a:t>xiste inestabilidad en el sistema financiero internacional (SFI) visto en su conjunto</a:t>
            </a:r>
            <a:r>
              <a:rPr lang="es-MX" sz="3200" dirty="0">
                <a:latin typeface="Times New Roman" panose="02020603050405020304" pitchFamily="18" charset="0"/>
                <a:ea typeface="Calibri" panose="020F0502020204030204" pitchFamily="34" charset="0"/>
              </a:rPr>
              <a:t>.</a:t>
            </a:r>
            <a:endParaRPr lang="es-MX" sz="3200" dirty="0"/>
          </a:p>
        </p:txBody>
      </p:sp>
      <p:sp>
        <p:nvSpPr>
          <p:cNvPr id="3" name="Marcador de contenido 2">
            <a:extLst>
              <a:ext uri="{FF2B5EF4-FFF2-40B4-BE49-F238E27FC236}">
                <a16:creationId xmlns:a16="http://schemas.microsoft.com/office/drawing/2014/main" id="{30FEA781-2AB8-13E7-BBD9-331AE201B4D9}"/>
              </a:ext>
            </a:extLst>
          </p:cNvPr>
          <p:cNvSpPr>
            <a:spLocks noGrp="1"/>
          </p:cNvSpPr>
          <p:nvPr>
            <p:ph idx="1"/>
          </p:nvPr>
        </p:nvSpPr>
        <p:spPr>
          <a:xfrm>
            <a:off x="588723" y="1828386"/>
            <a:ext cx="11098061" cy="4351338"/>
          </a:xfrm>
        </p:spPr>
        <p:txBody>
          <a:bodyPr>
            <a:normAutofit/>
          </a:bodyPr>
          <a:lstStyle/>
          <a:p>
            <a:pPr algn="just"/>
            <a:r>
              <a:rPr lang="es-ES" sz="3200" dirty="0">
                <a:effectLst/>
                <a:latin typeface="Times New Roman" panose="02020603050405020304" pitchFamily="18" charset="0"/>
                <a:ea typeface="Calibri" panose="020F0502020204030204" pitchFamily="34" charset="0"/>
              </a:rPr>
              <a:t>Entiendo que el SFI esta a su vez constituido por el sistema financiero tradicional (Fondo Monetario Internacional y el Grupo del Banco Mundial) los bancos centrales y comerciales y, además; el sistema financiero digital (SFD) conformado por el sistema cripto (Bitcoin, Ethereum, etc.). </a:t>
            </a:r>
          </a:p>
          <a:p>
            <a:pPr marL="0" indent="0" algn="just">
              <a:buNone/>
            </a:pPr>
            <a:endParaRPr lang="es-ES" sz="3200" dirty="0">
              <a:effectLst/>
              <a:latin typeface="Times New Roman" panose="02020603050405020304" pitchFamily="18" charset="0"/>
              <a:ea typeface="Calibri" panose="020F0502020204030204" pitchFamily="34" charset="0"/>
            </a:endParaRPr>
          </a:p>
          <a:p>
            <a:pPr algn="just"/>
            <a:r>
              <a:rPr lang="es-ES" sz="3200" dirty="0">
                <a:effectLst/>
                <a:latin typeface="Times New Roman" panose="02020603050405020304" pitchFamily="18" charset="0"/>
                <a:ea typeface="Calibri" panose="020F0502020204030204" pitchFamily="34" charset="0"/>
                <a:cs typeface="Times New Roman" panose="02020603050405020304" pitchFamily="18" charset="0"/>
              </a:rPr>
              <a:t>Este nuevo desarrollo marca una nueva configuración del poder financiero mundial y fortalece la actual cosmovisión liberal.</a:t>
            </a:r>
            <a:endParaRPr lang="es-MX" sz="32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MX" dirty="0"/>
          </a:p>
        </p:txBody>
      </p:sp>
    </p:spTree>
    <p:extLst>
      <p:ext uri="{BB962C8B-B14F-4D97-AF65-F5344CB8AC3E}">
        <p14:creationId xmlns:p14="http://schemas.microsoft.com/office/powerpoint/2010/main" val="31227643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35FBFE-A1EB-7A0F-9030-F0D56020775F}"/>
              </a:ext>
            </a:extLst>
          </p:cNvPr>
          <p:cNvSpPr>
            <a:spLocks noGrp="1"/>
          </p:cNvSpPr>
          <p:nvPr>
            <p:ph type="title"/>
          </p:nvPr>
        </p:nvSpPr>
        <p:spPr/>
        <p:txBody>
          <a:bodyPr/>
          <a:lstStyle/>
          <a:p>
            <a:pPr algn="ctr"/>
            <a:r>
              <a:rPr lang="es-MX" dirty="0"/>
              <a:t>COMENTARIOS FINALES.</a:t>
            </a:r>
          </a:p>
        </p:txBody>
      </p:sp>
      <p:sp>
        <p:nvSpPr>
          <p:cNvPr id="3" name="Marcador de contenido 2">
            <a:extLst>
              <a:ext uri="{FF2B5EF4-FFF2-40B4-BE49-F238E27FC236}">
                <a16:creationId xmlns:a16="http://schemas.microsoft.com/office/drawing/2014/main" id="{B0B8AC3B-681C-8587-DAAD-7B3E897A2DCA}"/>
              </a:ext>
            </a:extLst>
          </p:cNvPr>
          <p:cNvSpPr>
            <a:spLocks noGrp="1"/>
          </p:cNvSpPr>
          <p:nvPr>
            <p:ph idx="1"/>
          </p:nvPr>
        </p:nvSpPr>
        <p:spPr>
          <a:xfrm>
            <a:off x="838200" y="1903630"/>
            <a:ext cx="10515600" cy="4351338"/>
          </a:xfrm>
        </p:spPr>
        <p:txBody>
          <a:bodyPr>
            <a:normAutofit/>
          </a:bodyPr>
          <a:lstStyle/>
          <a:p>
            <a:pPr algn="just"/>
            <a:r>
              <a:rPr lang="es-MX" sz="3200" dirty="0"/>
              <a:t>Es más, en el plano político; Trump basa su estrategia en alianzas tensas, una administración caótica y los caprichos de un hombre embriagado por el poder. </a:t>
            </a:r>
          </a:p>
          <a:p>
            <a:pPr marL="0" indent="0" algn="just">
              <a:buNone/>
            </a:pPr>
            <a:endParaRPr lang="es-MX" sz="3200" dirty="0"/>
          </a:p>
          <a:p>
            <a:pPr algn="just"/>
            <a:r>
              <a:rPr lang="es-MX" sz="3200" dirty="0"/>
              <a:t>En el escenario económico el presidente estadounidense tiene preocupaciones serias: la inflación, la deuda y la baja productividad. </a:t>
            </a:r>
          </a:p>
          <a:p>
            <a:pPr algn="just"/>
            <a:endParaRPr lang="es-MX" dirty="0"/>
          </a:p>
          <a:p>
            <a:endParaRPr lang="es-MX" dirty="0"/>
          </a:p>
        </p:txBody>
      </p:sp>
    </p:spTree>
    <p:extLst>
      <p:ext uri="{BB962C8B-B14F-4D97-AF65-F5344CB8AC3E}">
        <p14:creationId xmlns:p14="http://schemas.microsoft.com/office/powerpoint/2010/main" val="3192609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E6701C-5F2E-D554-A566-3E41FA961A6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3B1B29B-AB22-71EA-77D8-A24F762B87B4}"/>
              </a:ext>
            </a:extLst>
          </p:cNvPr>
          <p:cNvSpPr>
            <a:spLocks noGrp="1"/>
          </p:cNvSpPr>
          <p:nvPr>
            <p:ph type="title"/>
          </p:nvPr>
        </p:nvSpPr>
        <p:spPr/>
        <p:txBody>
          <a:bodyPr/>
          <a:lstStyle/>
          <a:p>
            <a:pPr algn="ctr"/>
            <a:r>
              <a:rPr lang="es-MX" dirty="0"/>
              <a:t>COMENTARIOS FINALES.</a:t>
            </a:r>
          </a:p>
        </p:txBody>
      </p:sp>
      <p:sp>
        <p:nvSpPr>
          <p:cNvPr id="3" name="Marcador de contenido 2">
            <a:extLst>
              <a:ext uri="{FF2B5EF4-FFF2-40B4-BE49-F238E27FC236}">
                <a16:creationId xmlns:a16="http://schemas.microsoft.com/office/drawing/2014/main" id="{CD04BF3D-4CBB-CE5E-9981-1BD210B9EF4C}"/>
              </a:ext>
            </a:extLst>
          </p:cNvPr>
          <p:cNvSpPr>
            <a:spLocks noGrp="1"/>
          </p:cNvSpPr>
          <p:nvPr>
            <p:ph idx="1"/>
          </p:nvPr>
        </p:nvSpPr>
        <p:spPr>
          <a:xfrm>
            <a:off x="938408" y="1552813"/>
            <a:ext cx="10515600" cy="4351338"/>
          </a:xfrm>
        </p:spPr>
        <p:txBody>
          <a:bodyPr>
            <a:normAutofit/>
          </a:bodyPr>
          <a:lstStyle/>
          <a:p>
            <a:pPr algn="just"/>
            <a:r>
              <a:rPr lang="es-MX" sz="3200" dirty="0"/>
              <a:t>Por temor a la decadencia, Estados Unidos se inclina hacia el proteccionismo y la xenofobia, encerrándose en sí mismo en lugar de competir internacionalmente. </a:t>
            </a:r>
          </a:p>
          <a:p>
            <a:pPr marL="0" indent="0" algn="just">
              <a:buNone/>
            </a:pPr>
            <a:endParaRPr lang="es-MX" sz="3200" dirty="0"/>
          </a:p>
          <a:p>
            <a:pPr algn="just"/>
            <a:r>
              <a:rPr lang="es-MX" sz="3200" dirty="0"/>
              <a:t>Los aranceles, las sanciones y las amenazas militares están reemplazando a la diplomacia y el comercio, las alianzas podrían convertirse en extorsiones proteccionistas y la inmigración está fuertemente restringida. </a:t>
            </a:r>
          </a:p>
          <a:p>
            <a:endParaRPr lang="es-MX" dirty="0"/>
          </a:p>
        </p:txBody>
      </p:sp>
    </p:spTree>
    <p:extLst>
      <p:ext uri="{BB962C8B-B14F-4D97-AF65-F5344CB8AC3E}">
        <p14:creationId xmlns:p14="http://schemas.microsoft.com/office/powerpoint/2010/main" val="1976506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79E20-4C22-1A32-F102-7FAB64DA30D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E89C975-2A30-5B80-457E-17626568543F}"/>
              </a:ext>
            </a:extLst>
          </p:cNvPr>
          <p:cNvSpPr>
            <a:spLocks noGrp="1"/>
          </p:cNvSpPr>
          <p:nvPr>
            <p:ph type="title"/>
          </p:nvPr>
        </p:nvSpPr>
        <p:spPr>
          <a:xfrm>
            <a:off x="838200" y="0"/>
            <a:ext cx="10515600" cy="1325563"/>
          </a:xfrm>
        </p:spPr>
        <p:txBody>
          <a:bodyPr/>
          <a:lstStyle/>
          <a:p>
            <a:pPr algn="ctr"/>
            <a:r>
              <a:rPr lang="es-MX" dirty="0"/>
              <a:t>COMENTARIOS FINALES.</a:t>
            </a:r>
          </a:p>
        </p:txBody>
      </p:sp>
      <p:sp>
        <p:nvSpPr>
          <p:cNvPr id="3" name="Marcador de contenido 2">
            <a:extLst>
              <a:ext uri="{FF2B5EF4-FFF2-40B4-BE49-F238E27FC236}">
                <a16:creationId xmlns:a16="http://schemas.microsoft.com/office/drawing/2014/main" id="{CBFC9AF5-19FF-1EEA-4CDC-936E86B6B8DA}"/>
              </a:ext>
            </a:extLst>
          </p:cNvPr>
          <p:cNvSpPr>
            <a:spLocks noGrp="1"/>
          </p:cNvSpPr>
          <p:nvPr>
            <p:ph idx="1"/>
          </p:nvPr>
        </p:nvSpPr>
        <p:spPr>
          <a:xfrm>
            <a:off x="838200" y="1629156"/>
            <a:ext cx="10515600" cy="4351338"/>
          </a:xfrm>
        </p:spPr>
        <p:txBody>
          <a:bodyPr>
            <a:noAutofit/>
          </a:bodyPr>
          <a:lstStyle/>
          <a:p>
            <a:pPr algn="just"/>
            <a:r>
              <a:rPr lang="es-MX" dirty="0"/>
              <a:t>En el plano estrictamente financiero, Donald Trump hizó que la desregulación financiera fuera una de sus principales prioridades durante su primer mandato. Derogó partes de la ley Dodd-Frank, una ley creada en respuesta a la crisis financiera de 2008. </a:t>
            </a:r>
          </a:p>
          <a:p>
            <a:pPr marL="0" indent="0" algn="just">
              <a:buNone/>
            </a:pPr>
            <a:endParaRPr lang="es-MX" dirty="0"/>
          </a:p>
          <a:p>
            <a:pPr algn="just"/>
            <a:r>
              <a:rPr lang="es-MX" dirty="0"/>
              <a:t>Para infortunio nuestro, hasta ahora, se observa que el objetivo de Donald Trump no es hacer más efectiva y productiva la regulación del sistema financiero estadounidense; todo lo contrario, la actual administración desea desaparecer a la FDIC (corporación federal de seguro de depósitos) y por supuesto desquebrajar la supervisión y la resolución de quiebras bancarias.  </a:t>
            </a:r>
          </a:p>
        </p:txBody>
      </p:sp>
    </p:spTree>
    <p:extLst>
      <p:ext uri="{BB962C8B-B14F-4D97-AF65-F5344CB8AC3E}">
        <p14:creationId xmlns:p14="http://schemas.microsoft.com/office/powerpoint/2010/main" val="3433540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F2E5AF-8D69-AE56-18BE-42731F40EFF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4401148-0521-48FD-9228-D25738428445}"/>
              </a:ext>
            </a:extLst>
          </p:cNvPr>
          <p:cNvSpPr>
            <a:spLocks noGrp="1"/>
          </p:cNvSpPr>
          <p:nvPr>
            <p:ph type="title"/>
          </p:nvPr>
        </p:nvSpPr>
        <p:spPr>
          <a:xfrm>
            <a:off x="838200" y="0"/>
            <a:ext cx="10515600" cy="1325563"/>
          </a:xfrm>
        </p:spPr>
        <p:txBody>
          <a:bodyPr/>
          <a:lstStyle/>
          <a:p>
            <a:pPr algn="ctr"/>
            <a:r>
              <a:rPr lang="es-MX" dirty="0"/>
              <a:t>COMENTARIOS FINALES.</a:t>
            </a:r>
          </a:p>
        </p:txBody>
      </p:sp>
      <p:sp>
        <p:nvSpPr>
          <p:cNvPr id="3" name="Marcador de contenido 2">
            <a:extLst>
              <a:ext uri="{FF2B5EF4-FFF2-40B4-BE49-F238E27FC236}">
                <a16:creationId xmlns:a16="http://schemas.microsoft.com/office/drawing/2014/main" id="{4A9F27B9-7F56-D4BF-F103-9642E083AAAC}"/>
              </a:ext>
            </a:extLst>
          </p:cNvPr>
          <p:cNvSpPr>
            <a:spLocks noGrp="1"/>
          </p:cNvSpPr>
          <p:nvPr>
            <p:ph idx="1"/>
          </p:nvPr>
        </p:nvSpPr>
        <p:spPr>
          <a:xfrm>
            <a:off x="838200" y="1591577"/>
            <a:ext cx="10515600" cy="4351338"/>
          </a:xfrm>
        </p:spPr>
        <p:txBody>
          <a:bodyPr>
            <a:noAutofit/>
          </a:bodyPr>
          <a:lstStyle/>
          <a:p>
            <a:pPr algn="just"/>
            <a:r>
              <a:rPr lang="es-MX" dirty="0"/>
              <a:t>Parece que no hemos aprendido la lección. El año de 2023 fue el año </a:t>
            </a:r>
            <a:r>
              <a:rPr lang="es-MX"/>
              <a:t>de mayores quiebras bancarias </a:t>
            </a:r>
            <a:r>
              <a:rPr lang="es-MX" dirty="0"/>
              <a:t>en la historia moderna, gracias a una crisis que derribó a Silicon Valley Bank, Signature Bank y First Republic. </a:t>
            </a:r>
          </a:p>
          <a:p>
            <a:pPr algn="just"/>
            <a:r>
              <a:rPr lang="es-MX" dirty="0"/>
              <a:t>Las corridas bancarias en estos bancos regionales amenazaron con contagiarse al resto del sistema financiero, al menos hasta que los reguladores federales intervinieron para frenar el pánico y proteger a los depositantes. </a:t>
            </a:r>
          </a:p>
          <a:p>
            <a:pPr algn="just"/>
            <a:r>
              <a:rPr lang="es-MX" dirty="0"/>
              <a:t>Consecuentemente, estamos convencidos que se requieren una serie de regulaciones para reducir el riesgo y hacer que el sistema financiero sea más resistente.</a:t>
            </a:r>
          </a:p>
          <a:p>
            <a:pPr algn="just"/>
            <a:endParaRPr lang="es-MX" sz="3200" dirty="0"/>
          </a:p>
        </p:txBody>
      </p:sp>
    </p:spTree>
    <p:extLst>
      <p:ext uri="{BB962C8B-B14F-4D97-AF65-F5344CB8AC3E}">
        <p14:creationId xmlns:p14="http://schemas.microsoft.com/office/powerpoint/2010/main" val="753768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6E993C-861C-36F4-406D-D3200915267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92E6BE5-FC19-2BF5-91E9-15A8DEBD74DE}"/>
              </a:ext>
            </a:extLst>
          </p:cNvPr>
          <p:cNvSpPr>
            <a:spLocks noGrp="1"/>
          </p:cNvSpPr>
          <p:nvPr>
            <p:ph type="title"/>
          </p:nvPr>
        </p:nvSpPr>
        <p:spPr>
          <a:xfrm>
            <a:off x="838200" y="296985"/>
            <a:ext cx="11078227" cy="1325563"/>
          </a:xfrm>
        </p:spPr>
        <p:txBody>
          <a:bodyPr>
            <a:normAutofit/>
          </a:bodyPr>
          <a:lstStyle/>
          <a:p>
            <a:pPr algn="ctr"/>
            <a:r>
              <a:rPr lang="es-MX" dirty="0">
                <a:latin typeface="HelveticaNeue" panose="02000503000000020004" pitchFamily="2" charset="0"/>
              </a:rPr>
              <a:t>E</a:t>
            </a:r>
            <a:r>
              <a:rPr lang="es-MX" sz="4400" b="0" dirty="0">
                <a:effectLst/>
                <a:latin typeface="HelveticaNeue" panose="02000503000000020004" pitchFamily="2" charset="0"/>
              </a:rPr>
              <a:t>l papel marginal del FMI dentro del SMI.</a:t>
            </a:r>
            <a:endParaRPr lang="es-MX" dirty="0"/>
          </a:p>
        </p:txBody>
      </p:sp>
      <p:sp>
        <p:nvSpPr>
          <p:cNvPr id="3" name="Marcador de contenido 2">
            <a:extLst>
              <a:ext uri="{FF2B5EF4-FFF2-40B4-BE49-F238E27FC236}">
                <a16:creationId xmlns:a16="http://schemas.microsoft.com/office/drawing/2014/main" id="{57987150-C239-70A7-992C-115A4092D483}"/>
              </a:ext>
            </a:extLst>
          </p:cNvPr>
          <p:cNvSpPr>
            <a:spLocks noGrp="1"/>
          </p:cNvSpPr>
          <p:nvPr>
            <p:ph idx="1"/>
          </p:nvPr>
        </p:nvSpPr>
        <p:spPr>
          <a:xfrm>
            <a:off x="463464" y="1317142"/>
            <a:ext cx="11452963" cy="2796479"/>
          </a:xfrm>
        </p:spPr>
        <p:txBody>
          <a:bodyPr>
            <a:noAutofit/>
          </a:bodyPr>
          <a:lstStyle/>
          <a:p>
            <a:pPr marL="0" indent="0" algn="just">
              <a:buNone/>
            </a:pPr>
            <a:endParaRPr lang="es-MX" sz="3200" b="0" dirty="0">
              <a:effectLst/>
              <a:latin typeface="HelveticaNeue" panose="02000503000000020004" pitchFamily="2" charset="0"/>
            </a:endParaRPr>
          </a:p>
          <a:p>
            <a:pPr algn="just"/>
            <a:r>
              <a:rPr lang="es-MX" sz="3200" b="0" dirty="0">
                <a:effectLst/>
                <a:latin typeface="HelveticaNeue" panose="02000503000000020004" pitchFamily="2" charset="0"/>
              </a:rPr>
              <a:t>El Fondo perdió, entre otras cosas, su capacidad de regular la estabilidad de los tipos de cambio de los PI y por ello les resulta intranscendente que les preste o no dicha institución.</a:t>
            </a:r>
          </a:p>
          <a:p>
            <a:pPr marL="0" indent="0" algn="just">
              <a:buNone/>
            </a:pPr>
            <a:r>
              <a:rPr lang="es-MX" sz="3200" b="0" dirty="0">
                <a:effectLst/>
                <a:latin typeface="HelveticaNeue" panose="02000503000000020004" pitchFamily="2" charset="0"/>
              </a:rPr>
              <a:t> </a:t>
            </a:r>
          </a:p>
          <a:p>
            <a:pPr algn="just"/>
            <a:r>
              <a:rPr lang="es-MX" sz="3200" b="0" dirty="0">
                <a:effectLst/>
                <a:latin typeface="HelveticaNeue" panose="02000503000000020004" pitchFamily="2" charset="0"/>
              </a:rPr>
              <a:t>Es decir, debido a que el Fondo no posee ninguna autoridad sobre los principales agentes económicos del sistema, el FMI no tiene la fuerza suficiente para actuar como mediador en las volatilidades de los tipos cambio. </a:t>
            </a:r>
          </a:p>
        </p:txBody>
      </p:sp>
    </p:spTree>
    <p:extLst>
      <p:ext uri="{BB962C8B-B14F-4D97-AF65-F5344CB8AC3E}">
        <p14:creationId xmlns:p14="http://schemas.microsoft.com/office/powerpoint/2010/main" val="2838714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F3775E-A320-0E0F-AABD-275885459DF8}"/>
              </a:ext>
            </a:extLst>
          </p:cNvPr>
          <p:cNvSpPr>
            <a:spLocks noGrp="1"/>
          </p:cNvSpPr>
          <p:nvPr>
            <p:ph type="title"/>
          </p:nvPr>
        </p:nvSpPr>
        <p:spPr>
          <a:xfrm>
            <a:off x="838200" y="246454"/>
            <a:ext cx="11078227" cy="1325563"/>
          </a:xfrm>
        </p:spPr>
        <p:txBody>
          <a:bodyPr>
            <a:normAutofit/>
          </a:bodyPr>
          <a:lstStyle/>
          <a:p>
            <a:pPr algn="ctr"/>
            <a:r>
              <a:rPr lang="es-MX" dirty="0">
                <a:latin typeface="HelveticaNeue" panose="02000503000000020004" pitchFamily="2" charset="0"/>
              </a:rPr>
              <a:t>DEBILIDAD DEL FMI.</a:t>
            </a:r>
            <a:endParaRPr lang="es-MX" dirty="0"/>
          </a:p>
        </p:txBody>
      </p:sp>
      <p:sp>
        <p:nvSpPr>
          <p:cNvPr id="3" name="Marcador de contenido 2">
            <a:extLst>
              <a:ext uri="{FF2B5EF4-FFF2-40B4-BE49-F238E27FC236}">
                <a16:creationId xmlns:a16="http://schemas.microsoft.com/office/drawing/2014/main" id="{80771775-FC26-0BF5-07D6-8B9A844A15C2}"/>
              </a:ext>
            </a:extLst>
          </p:cNvPr>
          <p:cNvSpPr>
            <a:spLocks noGrp="1"/>
          </p:cNvSpPr>
          <p:nvPr>
            <p:ph idx="1"/>
          </p:nvPr>
        </p:nvSpPr>
        <p:spPr>
          <a:xfrm>
            <a:off x="838200" y="2251510"/>
            <a:ext cx="10961318" cy="2796479"/>
          </a:xfrm>
        </p:spPr>
        <p:txBody>
          <a:bodyPr>
            <a:noAutofit/>
          </a:bodyPr>
          <a:lstStyle/>
          <a:p>
            <a:pPr algn="just"/>
            <a:r>
              <a:rPr lang="es-MX" sz="3200" dirty="0">
                <a:latin typeface="HelveticaNeue" panose="02000503000000020004" pitchFamily="2" charset="0"/>
              </a:rPr>
              <a:t>L</a:t>
            </a:r>
            <a:r>
              <a:rPr lang="es-MX" sz="3200" b="0" dirty="0">
                <a:effectLst/>
                <a:latin typeface="HelveticaNeue" panose="02000503000000020004" pitchFamily="2" charset="0"/>
              </a:rPr>
              <a:t>a debilidad del Fondo, también se manifiesta en que los principales acuerdos, modificaciones y propuestas alternativas de solución se hacen a través del G-7 y no en las reuniones cumbre de dicha institución.</a:t>
            </a:r>
          </a:p>
          <a:p>
            <a:pPr marL="0" indent="0" algn="just">
              <a:buNone/>
            </a:pPr>
            <a:r>
              <a:rPr lang="es-MX" sz="3200" b="0" dirty="0">
                <a:effectLst/>
                <a:latin typeface="HelveticaNeue" panose="02000503000000020004" pitchFamily="2" charset="0"/>
              </a:rPr>
              <a:t> </a:t>
            </a:r>
          </a:p>
        </p:txBody>
      </p:sp>
    </p:spTree>
    <p:extLst>
      <p:ext uri="{BB962C8B-B14F-4D97-AF65-F5344CB8AC3E}">
        <p14:creationId xmlns:p14="http://schemas.microsoft.com/office/powerpoint/2010/main" val="409719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22A024-E531-C3EC-3DF3-08292AE608A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437599C-FDB7-5936-EDE0-9786ACB389C1}"/>
              </a:ext>
            </a:extLst>
          </p:cNvPr>
          <p:cNvSpPr>
            <a:spLocks noGrp="1"/>
          </p:cNvSpPr>
          <p:nvPr>
            <p:ph type="title"/>
          </p:nvPr>
        </p:nvSpPr>
        <p:spPr>
          <a:xfrm>
            <a:off x="838200" y="246454"/>
            <a:ext cx="11078227" cy="1325563"/>
          </a:xfrm>
        </p:spPr>
        <p:txBody>
          <a:bodyPr>
            <a:normAutofit/>
          </a:bodyPr>
          <a:lstStyle/>
          <a:p>
            <a:pPr algn="ctr"/>
            <a:r>
              <a:rPr lang="es-MX" sz="3600" dirty="0">
                <a:latin typeface="HelveticaNeue" panose="02000503000000020004" pitchFamily="2" charset="0"/>
              </a:rPr>
              <a:t>AUTORIDAD DISMINUIDA DEL FMI.</a:t>
            </a:r>
            <a:endParaRPr lang="es-MX" sz="3600" dirty="0"/>
          </a:p>
        </p:txBody>
      </p:sp>
      <p:sp>
        <p:nvSpPr>
          <p:cNvPr id="3" name="Marcador de contenido 2">
            <a:extLst>
              <a:ext uri="{FF2B5EF4-FFF2-40B4-BE49-F238E27FC236}">
                <a16:creationId xmlns:a16="http://schemas.microsoft.com/office/drawing/2014/main" id="{15BB2B61-4A87-140E-721E-E328C1EB3AF6}"/>
              </a:ext>
            </a:extLst>
          </p:cNvPr>
          <p:cNvSpPr>
            <a:spLocks noGrp="1"/>
          </p:cNvSpPr>
          <p:nvPr>
            <p:ph idx="1"/>
          </p:nvPr>
        </p:nvSpPr>
        <p:spPr>
          <a:xfrm>
            <a:off x="838200" y="1700365"/>
            <a:ext cx="10961318" cy="2796479"/>
          </a:xfrm>
        </p:spPr>
        <p:txBody>
          <a:bodyPr>
            <a:noAutofit/>
          </a:bodyPr>
          <a:lstStyle/>
          <a:p>
            <a:pPr algn="just"/>
            <a:r>
              <a:rPr lang="es-MX" sz="3200" b="0" dirty="0">
                <a:effectLst/>
                <a:latin typeface="HelveticaNeue" panose="02000503000000020004" pitchFamily="2" charset="0"/>
              </a:rPr>
              <a:t>Bajo este contexto, los PI observan al Fondo no como el centro del SMI, sino como una institución especializada que apoya exclusivamente a los países en desarrollo (PED). </a:t>
            </a:r>
          </a:p>
          <a:p>
            <a:pPr algn="just"/>
            <a:endParaRPr lang="es-MX" sz="3200" dirty="0">
              <a:latin typeface="HelveticaNeue" panose="02000503000000020004" pitchFamily="2" charset="0"/>
            </a:endParaRPr>
          </a:p>
          <a:p>
            <a:pPr algn="just"/>
            <a:r>
              <a:rPr lang="es-MX" sz="3200" b="0" dirty="0">
                <a:effectLst/>
                <a:latin typeface="HelveticaNeue" panose="02000503000000020004" pitchFamily="2" charset="0"/>
              </a:rPr>
              <a:t>Sin embargo, ellos vieron reducido su acceso a los recursos de la institución y a soportar la política de endurecimiento y fuerte condicionalidad que impuso el FMI.</a:t>
            </a:r>
            <a:endParaRPr lang="es-MX" sz="3200" dirty="0"/>
          </a:p>
          <a:p>
            <a:pPr algn="just"/>
            <a:endParaRPr lang="es-MX" sz="3200" dirty="0"/>
          </a:p>
        </p:txBody>
      </p:sp>
    </p:spTree>
    <p:extLst>
      <p:ext uri="{BB962C8B-B14F-4D97-AF65-F5344CB8AC3E}">
        <p14:creationId xmlns:p14="http://schemas.microsoft.com/office/powerpoint/2010/main" val="33878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638232-6E34-3423-B20B-72CE34B6080E}"/>
              </a:ext>
            </a:extLst>
          </p:cNvPr>
          <p:cNvSpPr>
            <a:spLocks noGrp="1"/>
          </p:cNvSpPr>
          <p:nvPr>
            <p:ph type="title"/>
          </p:nvPr>
        </p:nvSpPr>
        <p:spPr/>
        <p:txBody>
          <a:bodyPr/>
          <a:lstStyle/>
          <a:p>
            <a:pPr algn="ctr"/>
            <a:r>
              <a:rPr lang="es-ES" sz="4400" dirty="0">
                <a:effectLst/>
                <a:latin typeface="Times New Roman" panose="02020603050405020304" pitchFamily="18" charset="0"/>
                <a:ea typeface="Calibri" panose="020F0502020204030204" pitchFamily="34" charset="0"/>
              </a:rPr>
              <a:t>LA ADVERTENCIA DEL FMI.</a:t>
            </a:r>
            <a:endParaRPr lang="es-MX" dirty="0"/>
          </a:p>
        </p:txBody>
      </p:sp>
      <p:sp>
        <p:nvSpPr>
          <p:cNvPr id="3" name="Marcador de contenido 2">
            <a:extLst>
              <a:ext uri="{FF2B5EF4-FFF2-40B4-BE49-F238E27FC236}">
                <a16:creationId xmlns:a16="http://schemas.microsoft.com/office/drawing/2014/main" id="{B358FC2A-EB85-37C6-FA49-7261D1CEBB71}"/>
              </a:ext>
            </a:extLst>
          </p:cNvPr>
          <p:cNvSpPr>
            <a:spLocks noGrp="1"/>
          </p:cNvSpPr>
          <p:nvPr>
            <p:ph idx="1"/>
          </p:nvPr>
        </p:nvSpPr>
        <p:spPr>
          <a:xfrm>
            <a:off x="838200" y="2055965"/>
            <a:ext cx="10515600" cy="3059526"/>
          </a:xfrm>
        </p:spPr>
        <p:txBody>
          <a:bodyPr>
            <a:normAutofit/>
          </a:bodyPr>
          <a:lstStyle/>
          <a:p>
            <a:pPr algn="just"/>
            <a:r>
              <a:rPr lang="es-MX" sz="3600" dirty="0">
                <a:latin typeface="Times New Roman" panose="02020603050405020304" pitchFamily="18" charset="0"/>
                <a:ea typeface="Calibri" panose="020F0502020204030204" pitchFamily="34" charset="0"/>
              </a:rPr>
              <a:t>A pesar de todo, el FMI advierte q</a:t>
            </a:r>
            <a:r>
              <a:rPr lang="es-MX" sz="3600" dirty="0">
                <a:effectLst/>
                <a:latin typeface="Times New Roman" panose="02020603050405020304" pitchFamily="18" charset="0"/>
                <a:ea typeface="Calibri" panose="020F0502020204030204" pitchFamily="34" charset="0"/>
              </a:rPr>
              <a:t>ue muchos sistemas financieros son vulnerables a los shocks de política, destacando los graves niveles de endeudamiento de las naciones ocasionados por la aplicación de permanentes políticas fiscales irresponsables de los gobiernos.</a:t>
            </a:r>
          </a:p>
        </p:txBody>
      </p:sp>
    </p:spTree>
    <p:extLst>
      <p:ext uri="{BB962C8B-B14F-4D97-AF65-F5344CB8AC3E}">
        <p14:creationId xmlns:p14="http://schemas.microsoft.com/office/powerpoint/2010/main" val="4171667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CF29B1-1DFB-53C6-98D8-0F7AB4277044}"/>
              </a:ext>
            </a:extLst>
          </p:cNvPr>
          <p:cNvSpPr>
            <a:spLocks noGrp="1"/>
          </p:cNvSpPr>
          <p:nvPr>
            <p:ph type="title"/>
          </p:nvPr>
        </p:nvSpPr>
        <p:spPr>
          <a:xfrm>
            <a:off x="838200" y="365126"/>
            <a:ext cx="10515600" cy="937582"/>
          </a:xfrm>
        </p:spPr>
        <p:txBody>
          <a:bodyPr/>
          <a:lstStyle/>
          <a:p>
            <a:pPr algn="ctr"/>
            <a:r>
              <a:rPr lang="es-MX" dirty="0">
                <a:latin typeface="Times New Roman" panose="02020603050405020304" pitchFamily="18" charset="0"/>
                <a:ea typeface="Calibri" panose="020F0502020204030204" pitchFamily="34" charset="0"/>
              </a:rPr>
              <a:t>Un</a:t>
            </a:r>
            <a:r>
              <a:rPr lang="es-MX" sz="4400" dirty="0">
                <a:effectLst/>
                <a:latin typeface="Times New Roman" panose="02020603050405020304" pitchFamily="18" charset="0"/>
                <a:ea typeface="Calibri" panose="020F0502020204030204" pitchFamily="34" charset="0"/>
              </a:rPr>
              <a:t> Ejemplo</a:t>
            </a:r>
            <a:endParaRPr lang="es-MX" dirty="0"/>
          </a:p>
        </p:txBody>
      </p:sp>
      <p:sp>
        <p:nvSpPr>
          <p:cNvPr id="3" name="Marcador de contenido 2">
            <a:extLst>
              <a:ext uri="{FF2B5EF4-FFF2-40B4-BE49-F238E27FC236}">
                <a16:creationId xmlns:a16="http://schemas.microsoft.com/office/drawing/2014/main" id="{A854AC4E-DB63-460E-80A7-0C3DF182D2D0}"/>
              </a:ext>
            </a:extLst>
          </p:cNvPr>
          <p:cNvSpPr>
            <a:spLocks noGrp="1"/>
          </p:cNvSpPr>
          <p:nvPr>
            <p:ph idx="1"/>
          </p:nvPr>
        </p:nvSpPr>
        <p:spPr>
          <a:xfrm>
            <a:off x="838200" y="1452604"/>
            <a:ext cx="10515600" cy="4873039"/>
          </a:xfrm>
        </p:spPr>
        <p:txBody>
          <a:bodyPr/>
          <a:lstStyle/>
          <a:p>
            <a:pPr algn="just"/>
            <a:r>
              <a:rPr lang="es-MX" sz="2800" dirty="0">
                <a:effectLst/>
                <a:latin typeface="Times New Roman" panose="02020603050405020304" pitchFamily="18" charset="0"/>
                <a:ea typeface="Calibri" panose="020F0502020204030204" pitchFamily="34" charset="0"/>
              </a:rPr>
              <a:t>Los EEUU, primero aumentaron su gasto fiscal por los rescates en la Gran Recesión de 2008 y, luego exponenciaron este gasto debido a la pandemia de COVID-19.</a:t>
            </a:r>
            <a:endParaRPr lang="es-MX" sz="2800" dirty="0"/>
          </a:p>
          <a:p>
            <a:pPr algn="just"/>
            <a:r>
              <a:rPr lang="es-MX" dirty="0">
                <a:effectLst/>
                <a:latin typeface="Times New Roman" panose="02020603050405020304" pitchFamily="18" charset="0"/>
                <a:ea typeface="Calibri" panose="020F0502020204030204" pitchFamily="34" charset="0"/>
                <a:cs typeface="Times New Roman" panose="02020603050405020304" pitchFamily="18" charset="0"/>
              </a:rPr>
              <a:t>De igual manera, el Fondo sugiere que Estados Unidos controle su deuda imponiendo los llamados impuestos indirectos, como el impuesto al valor agregado (IVA) sobre el consumo, y aumente los impuestos a la renta. </a:t>
            </a:r>
          </a:p>
          <a:p>
            <a:pPr algn="just"/>
            <a:r>
              <a:rPr lang="es-MX" dirty="0">
                <a:effectLst/>
                <a:latin typeface="Times New Roman" panose="02020603050405020304" pitchFamily="18" charset="0"/>
                <a:ea typeface="Calibri" panose="020F0502020204030204" pitchFamily="34" charset="0"/>
                <a:cs typeface="Times New Roman" panose="02020603050405020304" pitchFamily="18" charset="0"/>
              </a:rPr>
              <a:t>La advertencia, no tan sutil, es que otras políticas distintas a las recomendadas por el FMI generarían choques macroeconómicos que sacudirían peligrosamente los mercados financieros.</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361714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F4C0DA-6E36-4EC2-F26E-A7BE54E5DC1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F4D11E3-A67E-CAA2-CC96-E582D7FF103F}"/>
              </a:ext>
            </a:extLst>
          </p:cNvPr>
          <p:cNvSpPr>
            <a:spLocks noGrp="1"/>
          </p:cNvSpPr>
          <p:nvPr>
            <p:ph type="title"/>
          </p:nvPr>
        </p:nvSpPr>
        <p:spPr>
          <a:xfrm>
            <a:off x="838200" y="866167"/>
            <a:ext cx="10515600" cy="511696"/>
          </a:xfrm>
        </p:spPr>
        <p:txBody>
          <a:bodyPr>
            <a:noAutofit/>
          </a:bodyPr>
          <a:lstStyle/>
          <a:p>
            <a:pPr algn="ctr"/>
            <a:r>
              <a:rPr lang="es-MX" sz="3600" dirty="0">
                <a:effectLst/>
                <a:latin typeface="Times New Roman" panose="02020603050405020304" pitchFamily="18" charset="0"/>
                <a:ea typeface="Calibri" panose="020F0502020204030204" pitchFamily="34" charset="0"/>
              </a:rPr>
              <a:t>SIN EMBARGO, EL ESPÍRITU DEL PLAN TRUMP.</a:t>
            </a:r>
            <a:endParaRPr lang="es-MX" sz="3600" dirty="0"/>
          </a:p>
        </p:txBody>
      </p:sp>
      <p:sp>
        <p:nvSpPr>
          <p:cNvPr id="3" name="Marcador de contenido 2">
            <a:extLst>
              <a:ext uri="{FF2B5EF4-FFF2-40B4-BE49-F238E27FC236}">
                <a16:creationId xmlns:a16="http://schemas.microsoft.com/office/drawing/2014/main" id="{B8AC04ED-1401-BB84-5DAA-85360233F312}"/>
              </a:ext>
            </a:extLst>
          </p:cNvPr>
          <p:cNvSpPr>
            <a:spLocks noGrp="1"/>
          </p:cNvSpPr>
          <p:nvPr>
            <p:ph idx="1"/>
          </p:nvPr>
        </p:nvSpPr>
        <p:spPr>
          <a:xfrm>
            <a:off x="838200" y="2505207"/>
            <a:ext cx="10515600" cy="3043823"/>
          </a:xfrm>
        </p:spPr>
        <p:txBody>
          <a:bodyPr>
            <a:normAutofit/>
          </a:bodyPr>
          <a:lstStyle/>
          <a:p>
            <a:pPr indent="449580" algn="just"/>
            <a:r>
              <a:rPr lang="es-MX" sz="3600" dirty="0">
                <a:latin typeface="Times New Roman" panose="02020603050405020304" pitchFamily="18" charset="0"/>
                <a:ea typeface="Calibri" panose="020F0502020204030204" pitchFamily="34" charset="0"/>
                <a:cs typeface="Times New Roman" panose="02020603050405020304" pitchFamily="18" charset="0"/>
              </a:rPr>
              <a:t>V</a:t>
            </a:r>
            <a:r>
              <a:rPr lang="es-MX" sz="3600" dirty="0">
                <a:effectLst/>
                <a:latin typeface="Times New Roman" panose="02020603050405020304" pitchFamily="18" charset="0"/>
                <a:ea typeface="Calibri" panose="020F0502020204030204" pitchFamily="34" charset="0"/>
                <a:cs typeface="Times New Roman" panose="02020603050405020304" pitchFamily="18" charset="0"/>
              </a:rPr>
              <a:t>a a contramano de los ideales del sistema y del propio Fondo. </a:t>
            </a:r>
          </a:p>
          <a:p>
            <a:pPr indent="0" algn="just">
              <a:buNone/>
            </a:pPr>
            <a:endParaRPr lang="es-MX" sz="3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r>
              <a:rPr lang="es-MX" sz="3600" dirty="0">
                <a:latin typeface="Times New Roman" panose="02020603050405020304" pitchFamily="18" charset="0"/>
                <a:ea typeface="Calibri" panose="020F0502020204030204" pitchFamily="34" charset="0"/>
                <a:cs typeface="Times New Roman" panose="02020603050405020304" pitchFamily="18" charset="0"/>
              </a:rPr>
              <a:t>D</a:t>
            </a:r>
            <a:r>
              <a:rPr lang="es-MX" sz="3600" dirty="0">
                <a:effectLst/>
                <a:latin typeface="Times New Roman" panose="02020603050405020304" pitchFamily="18" charset="0"/>
                <a:ea typeface="Calibri" panose="020F0502020204030204" pitchFamily="34" charset="0"/>
                <a:cs typeface="Times New Roman" panose="02020603050405020304" pitchFamily="18" charset="0"/>
              </a:rPr>
              <a:t>os enmiendas, propuestas por Trump, causarían un ataque al corazón del sistema financiero global: </a:t>
            </a:r>
          </a:p>
        </p:txBody>
      </p:sp>
    </p:spTree>
    <p:extLst>
      <p:ext uri="{BB962C8B-B14F-4D97-AF65-F5344CB8AC3E}">
        <p14:creationId xmlns:p14="http://schemas.microsoft.com/office/powerpoint/2010/main" val="1649762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F14EC-3445-DF89-608D-94482739968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6CB5ECE-6968-0E7C-E3F9-345AD661CD55}"/>
              </a:ext>
            </a:extLst>
          </p:cNvPr>
          <p:cNvSpPr>
            <a:spLocks noGrp="1"/>
          </p:cNvSpPr>
          <p:nvPr>
            <p:ph type="title"/>
          </p:nvPr>
        </p:nvSpPr>
        <p:spPr>
          <a:xfrm>
            <a:off x="625779" y="640698"/>
            <a:ext cx="10940441" cy="511696"/>
          </a:xfrm>
        </p:spPr>
        <p:txBody>
          <a:bodyPr>
            <a:noAutofit/>
          </a:bodyPr>
          <a:lstStyle/>
          <a:p>
            <a:pPr algn="ctr"/>
            <a:r>
              <a:rPr lang="es-MX" sz="3600" dirty="0">
                <a:effectLst/>
                <a:latin typeface="Times New Roman" panose="02020603050405020304" pitchFamily="18" charset="0"/>
                <a:ea typeface="Calibri" panose="020F0502020204030204" pitchFamily="34" charset="0"/>
              </a:rPr>
              <a:t>LAS PROPUESTAS DE LA PARANOIA TRUMP</a:t>
            </a:r>
            <a:endParaRPr lang="es-MX" sz="3600" dirty="0"/>
          </a:p>
        </p:txBody>
      </p:sp>
      <p:sp>
        <p:nvSpPr>
          <p:cNvPr id="3" name="Marcador de contenido 2">
            <a:extLst>
              <a:ext uri="{FF2B5EF4-FFF2-40B4-BE49-F238E27FC236}">
                <a16:creationId xmlns:a16="http://schemas.microsoft.com/office/drawing/2014/main" id="{7A699E98-152A-E69E-E76E-693E972275BF}"/>
              </a:ext>
            </a:extLst>
          </p:cNvPr>
          <p:cNvSpPr>
            <a:spLocks noGrp="1"/>
          </p:cNvSpPr>
          <p:nvPr>
            <p:ph idx="1"/>
          </p:nvPr>
        </p:nvSpPr>
        <p:spPr>
          <a:xfrm>
            <a:off x="625779" y="1553460"/>
            <a:ext cx="10515600" cy="2968667"/>
          </a:xfrm>
        </p:spPr>
        <p:txBody>
          <a:bodyPr>
            <a:noAutofit/>
          </a:bodyPr>
          <a:lstStyle/>
          <a:p>
            <a:pPr indent="449580" algn="just"/>
            <a:r>
              <a:rPr lang="es-MX" sz="3200" dirty="0">
                <a:latin typeface="Times New Roman" panose="02020603050405020304" pitchFamily="18" charset="0"/>
                <a:ea typeface="Calibri" panose="020F0502020204030204" pitchFamily="34" charset="0"/>
                <a:cs typeface="Times New Roman" panose="02020603050405020304" pitchFamily="18" charset="0"/>
              </a:rPr>
              <a:t>P</a:t>
            </a:r>
            <a:r>
              <a:rPr lang="es-MX" sz="3200" dirty="0">
                <a:effectLst/>
                <a:latin typeface="Times New Roman" panose="02020603050405020304" pitchFamily="18" charset="0"/>
                <a:ea typeface="Calibri" panose="020F0502020204030204" pitchFamily="34" charset="0"/>
                <a:cs typeface="Times New Roman" panose="02020603050405020304" pitchFamily="18" charset="0"/>
              </a:rPr>
              <a:t>rimera, la decisión del presidente de sumarse al Proyecto 2025 (impulsado por la Heritage Foundation), que pide que Estados Unidos abandone el Fondo Monetario Internacional y al Banco Mundial. (Como lo propuso el Plan Meltzer años atrás)</a:t>
            </a:r>
          </a:p>
          <a:p>
            <a:pPr indent="0" algn="just">
              <a:buNone/>
            </a:pPr>
            <a:endParaRPr lang="es-MX" sz="3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r>
              <a:rPr lang="es-MX" sz="3200" dirty="0">
                <a:effectLst/>
                <a:latin typeface="Times New Roman" panose="02020603050405020304" pitchFamily="18" charset="0"/>
                <a:ea typeface="Calibri" panose="020F0502020204030204" pitchFamily="34" charset="0"/>
                <a:cs typeface="Times New Roman" panose="02020603050405020304" pitchFamily="18" charset="0"/>
              </a:rPr>
              <a:t>Y segunda, Trump plantea la desaparición de la Corporación Federal de Seguro de Depósitos (FDIC), con lo cual acabarían las estrictas medidas regulatorias que existen para los bancos americanos. </a:t>
            </a:r>
            <a:endParaRPr lang="es-MX" sz="3200" dirty="0"/>
          </a:p>
        </p:txBody>
      </p:sp>
    </p:spTree>
    <p:extLst>
      <p:ext uri="{BB962C8B-B14F-4D97-AF65-F5344CB8AC3E}">
        <p14:creationId xmlns:p14="http://schemas.microsoft.com/office/powerpoint/2010/main" val="867960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333</TotalTime>
  <Words>1640</Words>
  <Application>Microsoft Macintosh PowerPoint</Application>
  <PresentationFormat>Panorámica</PresentationFormat>
  <Paragraphs>178</Paragraphs>
  <Slides>23</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23</vt:i4>
      </vt:variant>
    </vt:vector>
  </HeadingPairs>
  <TitlesOfParts>
    <vt:vector size="32" baseType="lpstr">
      <vt:lpstr>Aptos</vt:lpstr>
      <vt:lpstr>Aptos Display</vt:lpstr>
      <vt:lpstr>Arial</vt:lpstr>
      <vt:lpstr>Calibri</vt:lpstr>
      <vt:lpstr>HelveticaNeue</vt:lpstr>
      <vt:lpstr>Retina</vt:lpstr>
      <vt:lpstr>Times New Roman</vt:lpstr>
      <vt:lpstr>var(--typography-headline-standard-xxl-font-family)</vt:lpstr>
      <vt:lpstr>Tema de Office</vt:lpstr>
      <vt:lpstr>El sistema financiero internacional: desafíos y continuidades. </vt:lpstr>
      <vt:lpstr>Existe inestabilidad en el sistema financiero internacional (SFI) visto en su conjunto.</vt:lpstr>
      <vt:lpstr>El papel marginal del FMI dentro del SMI.</vt:lpstr>
      <vt:lpstr>DEBILIDAD DEL FMI.</vt:lpstr>
      <vt:lpstr>AUTORIDAD DISMINUIDA DEL FMI.</vt:lpstr>
      <vt:lpstr>LA ADVERTENCIA DEL FMI.</vt:lpstr>
      <vt:lpstr>Un Ejemplo</vt:lpstr>
      <vt:lpstr>SIN EMBARGO, EL ESPÍRITU DEL PLAN TRUMP.</vt:lpstr>
      <vt:lpstr>LAS PROPUESTAS DE LA PARANOIA TRUMP</vt:lpstr>
      <vt:lpstr>SÍ OCURRIERA LA LOCURA DEL PLAN.</vt:lpstr>
      <vt:lpstr>EL FMI TIENE NECESIDAD DE RETOMAR SU RUMBO. </vt:lpstr>
      <vt:lpstr>Aunado a este hecho, aparece el SFD.</vt:lpstr>
      <vt:lpstr>LA HECATOMBE</vt:lpstr>
      <vt:lpstr>DELINCUENTES MONETARIOS SERIALES </vt:lpstr>
      <vt:lpstr>Presentación de PowerPoint</vt:lpstr>
      <vt:lpstr>Presentación de PowerPoint</vt:lpstr>
      <vt:lpstr>BILL HWANG EL COLAPSO DE SU EMPRESA BORRÓ 100 MIL MILLONES DE DÓLARES EN VALOR DE MERCADO. </vt:lpstr>
      <vt:lpstr> BITCOIN, DOGECOIN Y SOLANA SE DISPARAN EN EL PRECIO DESPUÉS DE LAS ELECCIONES ESTADOUNIDENSES DEL 5 DE NOVIEMBRE DE 2024. El pasado 21 de noviembre, Bitcoin alcanza un máximo histórico de 98 000 dólares   </vt:lpstr>
      <vt:lpstr>COMENTARIOS FINALES.</vt:lpstr>
      <vt:lpstr>COMENTARIOS FINALES.</vt:lpstr>
      <vt:lpstr>COMENTARIOS FINALES.</vt:lpstr>
      <vt:lpstr>COMENTARIOS FINALES.</vt:lpstr>
      <vt:lpstr>COMENTARIOS FINALES.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Rene Arenas Rosales</dc:creator>
  <cp:lastModifiedBy>Rene Arenas Rosales</cp:lastModifiedBy>
  <cp:revision>107</cp:revision>
  <dcterms:created xsi:type="dcterms:W3CDTF">2025-02-26T21:18:32Z</dcterms:created>
  <dcterms:modified xsi:type="dcterms:W3CDTF">2025-03-10T03:22:58Z</dcterms:modified>
</cp:coreProperties>
</file>