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57f6fc184_66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357f6fc184_66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357ce7d82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357ce7d82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357ce7d82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357ce7d82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57f6fc184_3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57f6fc184_3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57f6fc184_66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357f6fc184_66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357f6fc184_66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357f6fc184_66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331937c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331937c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57f6fc184_66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357f6fc184_66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357f6fc184_1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357f6fc184_1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331937c2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331937c2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3331937c26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3331937c2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3331937c2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3331937c2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357ce7d82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357ce7d82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357ce7d82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357ce7d82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1009300" y="838050"/>
            <a:ext cx="6834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400">
                <a:solidFill>
                  <a:schemeClr val="dk1"/>
                </a:solidFill>
              </a:rPr>
              <a:t> 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400">
                <a:solidFill>
                  <a:schemeClr val="dk1"/>
                </a:solidFill>
              </a:rPr>
              <a:t>Marcos analíticos para el estudio de la metropolización neoliberal en el Valle Poblano-Tlaxcalteca</a:t>
            </a:r>
            <a:endParaRPr b="1" sz="14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Sergio Alejandro Pérez Muñoz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Presentación basada en: </a:t>
            </a:r>
            <a:endParaRPr sz="1100">
              <a:solidFill>
                <a:schemeClr val="dk1"/>
              </a:solidFill>
            </a:endParaRPr>
          </a:p>
          <a:p>
            <a:pPr indent="-2857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○"/>
            </a:pPr>
            <a:r>
              <a:rPr lang="es" sz="900">
                <a:solidFill>
                  <a:schemeClr val="dk1"/>
                </a:solidFill>
              </a:rPr>
              <a:t>Pérez Muñoz, S. A. (2023). Reflexiones sobre un diseño articulado del estudio metropolitano económico-político y el análisis de la reproducción social local en el valle poblano-tlaxcalteca. </a:t>
            </a:r>
            <a:r>
              <a:rPr i="1" lang="es" sz="900">
                <a:solidFill>
                  <a:schemeClr val="dk1"/>
                </a:solidFill>
              </a:rPr>
              <a:t>Sociológica</a:t>
            </a:r>
            <a:r>
              <a:rPr lang="es" sz="900">
                <a:solidFill>
                  <a:schemeClr val="dk1"/>
                </a:solidFill>
              </a:rPr>
              <a:t> (México), 38(108), 205–241. https://www.scielo.org.mx/scielo.php?script=sci_arttext&amp;pid=S0187-01732023000200205&amp;lang=es</a:t>
            </a:r>
            <a:endParaRPr sz="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11700" y="849875"/>
            <a:ext cx="8520600" cy="371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Sistema urbano rural poblano-tlaxcalteca industrializado 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1880-1945/crecimiento de industria textil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Clases dominantes: oligarquías agrarias/industriales porfirianas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Alianza de oligarquía agraria/industrial textilera; con nueva élite comercial y con élites militares revolucionarias (Pánsters)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Prevalencia de control señorial de la tierra y el trabajo agrícola para la reproducción de la fuerza de trabajo</a:t>
            </a:r>
            <a:endParaRPr sz="1100">
              <a:solidFill>
                <a:schemeClr val="dk1"/>
              </a:solidFill>
            </a:endParaRPr>
          </a:p>
          <a:p>
            <a:pPr indent="-298450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Simulación de pequeña propiedad y propiedad ganadera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Cuenca del Atoyac-Zahuapan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Ciudades del valle separadas con integración funcional creciente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Extrema depredación ambiental: </a:t>
            </a:r>
            <a:endParaRPr sz="1100">
              <a:solidFill>
                <a:schemeClr val="dk1"/>
              </a:solidFill>
            </a:endParaRPr>
          </a:p>
          <a:p>
            <a:pPr indent="-298450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Desecamiento de las zonas de humedal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Extractivismo del agua por clases dominantes asentadas en Puebla: construcción de presa de Valsequillo</a:t>
            </a:r>
            <a:endParaRPr sz="1100">
              <a:solidFill>
                <a:schemeClr val="dk1"/>
              </a:solidFill>
            </a:endParaRPr>
          </a:p>
          <a:p>
            <a:pPr indent="-298450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En la década de 1940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8" name="Google Shape;108;p22"/>
          <p:cNvSpPr txBox="1"/>
          <p:nvPr/>
        </p:nvSpPr>
        <p:spPr>
          <a:xfrm>
            <a:off x="225975" y="186675"/>
            <a:ext cx="8227500" cy="6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100">
                <a:solidFill>
                  <a:schemeClr val="dk1"/>
                </a:solidFill>
              </a:rPr>
              <a:t>Proceso de urbanización en el valle poblano-tlaxcalteca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100">
                <a:solidFill>
                  <a:schemeClr val="dk1"/>
                </a:solidFill>
              </a:rPr>
              <a:t>Intercambio de mercancías/extracción del excedente por la vía de la imposición/coacción y la retribución </a:t>
            </a:r>
            <a:endParaRPr b="1"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311700" y="432300"/>
            <a:ext cx="8520600" cy="413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3" title="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625" y="653375"/>
            <a:ext cx="8749348" cy="4003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311700" y="564950"/>
            <a:ext cx="8520600" cy="400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24" title="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8074"/>
            <a:ext cx="9144003" cy="4527353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4"/>
          <p:cNvSpPr txBox="1"/>
          <p:nvPr/>
        </p:nvSpPr>
        <p:spPr>
          <a:xfrm>
            <a:off x="6616075" y="3507625"/>
            <a:ext cx="2019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lang="es" sz="400">
                <a:solidFill>
                  <a:schemeClr val="dk1"/>
                </a:solidFill>
              </a:rPr>
              <a:t>*</a:t>
            </a:r>
            <a:r>
              <a:rPr lang="es" sz="400">
                <a:solidFill>
                  <a:schemeClr val="dk1"/>
                </a:solidFill>
              </a:rPr>
              <a:t>CONAHCYT: 1ER INFORME ESTRATÉGICO CUENCA DEL ALTO ATOYAC (TLAXCALA Y PUEBLA): REGIÓN DE EMERGENCIA SANITARIA Y AMBIENTAL; PROBLEMÁTICA SOCIOAMBIENTAL Y RECOMENDACIONES PARA SU ATENCIÓN INTEGRA https://cdn.conahcyt.mx/enis/toxicologia/resa-atoyac/inicio/descargables/informe-caa.pdf</a:t>
            </a:r>
            <a:endParaRPr sz="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5" title="4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98270"/>
            <a:ext cx="9144003" cy="225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Reduccionismo en el análisis urbano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Urbanización-metropolización inteligible para la lucha social</a:t>
            </a:r>
            <a:r>
              <a:rPr lang="es"/>
              <a:t>	 	 		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¿Quiénes comandan el proceso de acumulación de este espacio metropolitano?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¿Cuáles son los recursos naturales y poblaciones que explotan y cómo están distribuidos éstos en el espacio metropolitano?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¿Para qué fines económicos sirven los recursos explotados y el valor extraído a la fuerza de trabajo de este valle y de qué esfera de acumulación son estos fines?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s" sz="1100"/>
              <a:t> Marcos analíticos para el estudio de la metropolización neoliberal en el Valle Poblano-Tlaxcalteca</a:t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375" y="944125"/>
            <a:ext cx="8704929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5800" y="1189213"/>
            <a:ext cx="5781675" cy="366712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2155400" y="466700"/>
            <a:ext cx="4529400" cy="6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solidFill>
                  <a:schemeClr val="dk2"/>
                </a:solidFill>
              </a:rPr>
              <a:t>Metropolización interestatal Puebla-Tlaxcala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Marxismo urbanista</a:t>
            </a:r>
            <a:endParaRPr/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88170"/>
            <a:ext cx="9143999" cy="287196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191600" y="4247700"/>
            <a:ext cx="82668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</a:pPr>
            <a:r>
              <a:rPr lang="es" sz="900">
                <a:solidFill>
                  <a:schemeClr val="dk2"/>
                </a:solidFill>
              </a:rPr>
              <a:t>Estos últimos hacen parte del entorno construido por relaciones producción, intercambio: realización y distribución del valor</a:t>
            </a:r>
            <a:endParaRPr sz="900">
              <a:solidFill>
                <a:schemeClr val="dk2"/>
              </a:solidFill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</a:pPr>
            <a:r>
              <a:rPr lang="es" sz="900">
                <a:solidFill>
                  <a:schemeClr val="dk2"/>
                </a:solidFill>
              </a:rPr>
              <a:t>También fuerzas materiales</a:t>
            </a:r>
            <a:endParaRPr sz="900">
              <a:solidFill>
                <a:schemeClr val="dk2"/>
              </a:solidFill>
            </a:endParaRPr>
          </a:p>
          <a:p>
            <a:pPr indent="-2857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</a:pPr>
            <a:r>
              <a:rPr lang="es" sz="900">
                <a:solidFill>
                  <a:schemeClr val="dk2"/>
                </a:solidFill>
              </a:rPr>
              <a:t>Ie. Conocimiento práctico del espacio urbano</a:t>
            </a:r>
            <a:endParaRPr sz="900">
              <a:solidFill>
                <a:schemeClr val="dk2"/>
              </a:solidFill>
            </a:endParaRPr>
          </a:p>
          <a:p>
            <a:pPr indent="-28575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</a:pPr>
            <a:r>
              <a:rPr lang="es" sz="900">
                <a:solidFill>
                  <a:schemeClr val="dk2"/>
                </a:solidFill>
              </a:rPr>
              <a:t>Impulsa reproducción de las personas en la ciudad</a:t>
            </a:r>
            <a:endParaRPr sz="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255525" y="398450"/>
            <a:ext cx="8520600" cy="437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s"/>
              <a:t>Influencia en importantes estudios urbanistas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Harvey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s"/>
              <a:t>Ciudades rebeldes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Soja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s"/>
              <a:t>Postmetrópolis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Massey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s"/>
              <a:t>Sentido global del lugar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s"/>
              <a:t>Sin embargo, buena parte del planteamiento de Lefebvre que llegó a nuestros día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s"/>
              <a:t>Esquemas representacionales, desanclados de relaciones de producción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s"/>
              <a:t>Los estudios de los espacios vividos, percibidos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Este se considera su aporte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Esto es donde no se considera reduccionista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s" sz="1800"/>
              <a:t>Desde ese punto existió un diálogo posible con planteamientos posmodernos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s"/>
              <a:t>Se hizo parte de la proliferación de visiones y puntos de vista de la experiencia urbana</a:t>
            </a:r>
            <a:endParaRPr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s"/>
              <a:t>Obstáculos al abordaje de entornos metropolitanos de manera articulada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Economía política </a:t>
            </a:r>
            <a:endParaRPr b="1"/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70950"/>
            <a:ext cx="8839198" cy="3517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Historia de la urbanización</a:t>
            </a:r>
            <a:endParaRPr b="1"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Historicidad 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Tales relaciones marcan el esquema global de la configuración de los hitos de urbanización que configuran las metrópolis actuales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s"/>
              <a:t>Lidiamos con realidades de vasta profundidad histórica</a:t>
            </a:r>
            <a:endParaRPr/>
          </a:p>
          <a:p>
            <a:pPr indent="-297497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Al menos asentamiento de barrios de las metrópolis/ imbricado con metabolismos socioambientales</a:t>
            </a:r>
            <a:endParaRPr/>
          </a:p>
          <a:p>
            <a:pPr indent="-297497" lvl="4" marL="22860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Con influencia actual</a:t>
            </a:r>
            <a:endParaRPr/>
          </a:p>
          <a:p>
            <a:pPr indent="-297497" lvl="4" marL="2286000" rtl="0" algn="l">
              <a:spcBef>
                <a:spcPts val="0"/>
              </a:spcBef>
              <a:spcAft>
                <a:spcPts val="0"/>
              </a:spcAft>
              <a:buSzPct val="77777"/>
              <a:buChar char="○"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Formación comunitaria de pueblos y villas seminómadas: agricultura de humedal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En el Humedal de Tlaxcala (400 A. C.), Tezoquipan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Dio paso a la urbanización del Valle</a:t>
            </a:r>
            <a:endParaRPr/>
          </a:p>
          <a:p>
            <a:pPr indent="-297497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Relación de extracción y fijamiento de población en zona de ciudad estado granera: Cholula (100-700 D.C.) generó el primer sistema “interurbano” de dominación señorial y extracción señorial del excedente sobre población de villas extendidas por el valle </a:t>
            </a:r>
            <a:endParaRPr/>
          </a:p>
          <a:p>
            <a:pPr indent="-297497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s"/>
              <a:t>La agricultura de humedal se agotó en el valle prácticamente con el desecamiento y devastación de la cuenca Atoyac-Zahuapan </a:t>
            </a:r>
            <a:endParaRPr/>
          </a:p>
          <a:p>
            <a:pPr indent="-297497" lvl="4" marL="22860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Finales del Siglo XIX y hasta década de 1960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idx="1" type="body"/>
          </p:nvPr>
        </p:nvSpPr>
        <p:spPr>
          <a:xfrm>
            <a:off x="287150" y="328075"/>
            <a:ext cx="8520600" cy="39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Originalmente, el entorno urbano configurado: 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Formas comunitarias/Formas de imposición coactiva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Antes de imbricarse a la forma extrema del intercambio de mercancías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Por supuesto, estas formas de extracción del excedente prevalecieron y prevalecen imbricadas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Época colonial: 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La época colonial, se desarrolló una protoindustria textil en el municipio de Puebla actual, mediada por relaciones salariales (Guy Thomson)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s" sz="1100">
                <a:solidFill>
                  <a:schemeClr val="dk1"/>
                </a:solidFill>
              </a:rPr>
              <a:t>Al tiempo, la fuerza de trabajo de esta zona se reproducía a partir de relaciones comunitarias y con un consumo abastecido por instancias de extracción semiseñorial (Velasco Santos)</a:t>
            </a:r>
            <a:endParaRPr sz="1100">
              <a:solidFill>
                <a:schemeClr val="dk1"/>
              </a:solidFill>
            </a:endParaRPr>
          </a:p>
          <a:p>
            <a:pPr indent="-298450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</a:pPr>
            <a:r>
              <a:rPr lang="es" sz="1100">
                <a:solidFill>
                  <a:schemeClr val="dk1"/>
                </a:solidFill>
              </a:rPr>
              <a:t>Sistema de hacienda: maiceras-trigueras del Centro-sur de Tlaxcala, </a:t>
            </a:r>
            <a:endParaRPr sz="1100">
              <a:solidFill>
                <a:schemeClr val="dk1"/>
              </a:solidFill>
            </a:endParaRPr>
          </a:p>
          <a:p>
            <a:pPr indent="-298450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s" sz="1100">
                <a:solidFill>
                  <a:schemeClr val="dk1"/>
                </a:solidFill>
              </a:rPr>
              <a:t>Diferente en extensión y prácticas que haciendas ganaderas del norte de Tlaxcala y los Llanos centrales de Puebla y el Valle de Atlixco, que circundan al valle poblano-tlaxcalteca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es"/>
              <a:t>Forma urbana actual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203625" y="3417950"/>
            <a:ext cx="8520600" cy="15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-277495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es" sz="1100">
                <a:solidFill>
                  <a:schemeClr val="dk1"/>
                </a:solidFill>
              </a:rPr>
              <a:t>Perviven en la organización material urbana comunitarios</a:t>
            </a:r>
            <a:endParaRPr b="1" sz="1100">
              <a:solidFill>
                <a:schemeClr val="dk1"/>
              </a:solidFill>
            </a:endParaRPr>
          </a:p>
          <a:p>
            <a:pPr indent="-277494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s" sz="1100">
                <a:solidFill>
                  <a:schemeClr val="dk1"/>
                </a:solidFill>
              </a:rPr>
              <a:t>Que se reproducen, construyen y renuevan</a:t>
            </a:r>
            <a:endParaRPr sz="1100">
              <a:solidFill>
                <a:schemeClr val="dk1"/>
              </a:solidFill>
            </a:endParaRPr>
          </a:p>
          <a:p>
            <a:pPr indent="-277494" lvl="2" marL="13716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■"/>
            </a:pPr>
            <a:r>
              <a:rPr lang="es" sz="1100">
                <a:solidFill>
                  <a:schemeClr val="dk1"/>
                </a:solidFill>
              </a:rPr>
              <a:t>Estas últimas relaciones comunitarias en el urbanización actual son relevantes, pero decadentes </a:t>
            </a:r>
            <a:endParaRPr sz="1100">
              <a:solidFill>
                <a:schemeClr val="dk1"/>
              </a:solidFill>
            </a:endParaRPr>
          </a:p>
          <a:p>
            <a:pPr indent="-277494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" sz="1100">
                <a:solidFill>
                  <a:schemeClr val="dk1"/>
                </a:solidFill>
              </a:rPr>
              <a:t>Existen por supuesto: viejas formas de gestión del culto, actualmente barriales</a:t>
            </a:r>
            <a:endParaRPr sz="1100">
              <a:solidFill>
                <a:schemeClr val="dk1"/>
              </a:solidFill>
            </a:endParaRPr>
          </a:p>
          <a:p>
            <a:pPr indent="-277494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" sz="1100">
                <a:solidFill>
                  <a:schemeClr val="dk1"/>
                </a:solidFill>
              </a:rPr>
              <a:t>Faenas barriales</a:t>
            </a:r>
            <a:endParaRPr sz="1100">
              <a:solidFill>
                <a:schemeClr val="dk1"/>
              </a:solidFill>
            </a:endParaRPr>
          </a:p>
          <a:p>
            <a:pPr indent="-277494" lvl="3" marL="18288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" sz="1100">
                <a:solidFill>
                  <a:schemeClr val="dk1"/>
                </a:solidFill>
              </a:rPr>
              <a:t>Lucha social ya ha trocado en algunos momentos comunitaria</a:t>
            </a:r>
            <a:endParaRPr sz="1100">
              <a:solidFill>
                <a:schemeClr val="dk1"/>
              </a:solidFill>
            </a:endParaRPr>
          </a:p>
          <a:p>
            <a:pPr indent="-277495" lvl="4" marL="2286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s" sz="1100">
                <a:solidFill>
                  <a:schemeClr val="dk1"/>
                </a:solidFill>
              </a:rPr>
              <a:t>Se ha extendido estructura </a:t>
            </a:r>
            <a:r>
              <a:rPr lang="es" sz="1100">
                <a:solidFill>
                  <a:schemeClr val="dk1"/>
                </a:solidFill>
              </a:rPr>
              <a:t>comunitarista</a:t>
            </a:r>
            <a:r>
              <a:rPr lang="es" sz="1100">
                <a:solidFill>
                  <a:schemeClr val="dk1"/>
                </a:solidFill>
              </a:rPr>
              <a:t> de algunos pueblos para su organización </a:t>
            </a:r>
            <a:endParaRPr sz="1100">
              <a:solidFill>
                <a:schemeClr val="dk1"/>
              </a:solidFill>
            </a:endParaRPr>
          </a:p>
          <a:p>
            <a:pPr indent="-277495" lvl="4" marL="22860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s" sz="1100">
                <a:solidFill>
                  <a:schemeClr val="dk1"/>
                </a:solidFill>
              </a:rPr>
              <a:t>Se ha extendido cooperativismo de iniciativas populares económicas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1" title="1.jpg"/>
          <p:cNvPicPr preferRelativeResize="0"/>
          <p:nvPr/>
        </p:nvPicPr>
        <p:blipFill rotWithShape="1">
          <a:blip r:embed="rId3">
            <a:alphaModFix/>
          </a:blip>
          <a:srcRect b="-19470" l="0" r="0" t="19470"/>
          <a:stretch/>
        </p:blipFill>
        <p:spPr>
          <a:xfrm>
            <a:off x="0" y="1099200"/>
            <a:ext cx="9144003" cy="23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