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257" r:id="rId3"/>
    <p:sldId id="258" r:id="rId4"/>
    <p:sldId id="259" r:id="rId5"/>
    <p:sldId id="265" r:id="rId6"/>
    <p:sldId id="260" r:id="rId7"/>
    <p:sldId id="266" r:id="rId8"/>
    <p:sldId id="261" r:id="rId9"/>
    <p:sldId id="267" r:id="rId10"/>
    <p:sldId id="262" r:id="rId11"/>
    <p:sldId id="268" r:id="rId12"/>
    <p:sldId id="263" r:id="rId13"/>
    <p:sldId id="344" r:id="rId14"/>
    <p:sldId id="304" r:id="rId15"/>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p:cNvSpPr>
            <a:spLocks noGrp="1"/>
          </p:cNvSpPr>
          <p:nvPr>
            <p:ph type="dt" sz="half" idx="10"/>
          </p:nvPr>
        </p:nvSpPr>
        <p:spPr/>
        <p:txBody>
          <a:bodyPr/>
          <a:lstStyle/>
          <a:p>
            <a:fld id="{9EFA20F8-1D32-4757-9BFE-A5913E170B5D}" type="datetimeFigureOut">
              <a:rPr lang="es-EC" smtClean="0"/>
              <a:t>8/3/2025</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266025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9EFA20F8-1D32-4757-9BFE-A5913E170B5D}" type="datetimeFigureOut">
              <a:rPr lang="es-EC" smtClean="0"/>
              <a:t>8/3/2025</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231278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9EFA20F8-1D32-4757-9BFE-A5913E170B5D}" type="datetimeFigureOut">
              <a:rPr lang="es-EC" smtClean="0"/>
              <a:t>8/3/2025</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1076639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9EFA20F8-1D32-4757-9BFE-A5913E170B5D}" type="datetimeFigureOut">
              <a:rPr lang="es-EC" smtClean="0"/>
              <a:t>8/3/2025</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273947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EFA20F8-1D32-4757-9BFE-A5913E170B5D}" type="datetimeFigureOut">
              <a:rPr lang="es-EC" smtClean="0"/>
              <a:t>8/3/2025</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46638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p:cNvSpPr>
            <a:spLocks noGrp="1"/>
          </p:cNvSpPr>
          <p:nvPr>
            <p:ph type="dt" sz="half" idx="10"/>
          </p:nvPr>
        </p:nvSpPr>
        <p:spPr/>
        <p:txBody>
          <a:bodyPr/>
          <a:lstStyle/>
          <a:p>
            <a:fld id="{9EFA20F8-1D32-4757-9BFE-A5913E170B5D}" type="datetimeFigureOut">
              <a:rPr lang="es-EC" smtClean="0"/>
              <a:t>8/3/2025</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2652036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p:cNvSpPr>
            <a:spLocks noGrp="1"/>
          </p:cNvSpPr>
          <p:nvPr>
            <p:ph type="dt" sz="half" idx="10"/>
          </p:nvPr>
        </p:nvSpPr>
        <p:spPr/>
        <p:txBody>
          <a:bodyPr/>
          <a:lstStyle/>
          <a:p>
            <a:fld id="{9EFA20F8-1D32-4757-9BFE-A5913E170B5D}" type="datetimeFigureOut">
              <a:rPr lang="es-EC" smtClean="0"/>
              <a:t>8/3/2025</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280953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fecha 2"/>
          <p:cNvSpPr>
            <a:spLocks noGrp="1"/>
          </p:cNvSpPr>
          <p:nvPr>
            <p:ph type="dt" sz="half" idx="10"/>
          </p:nvPr>
        </p:nvSpPr>
        <p:spPr/>
        <p:txBody>
          <a:bodyPr/>
          <a:lstStyle/>
          <a:p>
            <a:fld id="{9EFA20F8-1D32-4757-9BFE-A5913E170B5D}" type="datetimeFigureOut">
              <a:rPr lang="es-EC" smtClean="0"/>
              <a:t>8/3/2025</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32118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EFA20F8-1D32-4757-9BFE-A5913E170B5D}" type="datetimeFigureOut">
              <a:rPr lang="es-EC" smtClean="0"/>
              <a:t>8/3/2025</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96297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EFA20F8-1D32-4757-9BFE-A5913E170B5D}" type="datetimeFigureOut">
              <a:rPr lang="es-EC" smtClean="0"/>
              <a:t>8/3/2025</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2411575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EFA20F8-1D32-4757-9BFE-A5913E170B5D}" type="datetimeFigureOut">
              <a:rPr lang="es-EC" smtClean="0"/>
              <a:t>8/3/2025</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2EA7F28E-E038-4C5A-BB7D-3B159667906A}" type="slidenum">
              <a:rPr lang="es-EC" smtClean="0"/>
              <a:t>‹Nº›</a:t>
            </a:fld>
            <a:endParaRPr lang="es-EC"/>
          </a:p>
        </p:txBody>
      </p:sp>
    </p:spTree>
    <p:extLst>
      <p:ext uri="{BB962C8B-B14F-4D97-AF65-F5344CB8AC3E}">
        <p14:creationId xmlns:p14="http://schemas.microsoft.com/office/powerpoint/2010/main" val="324558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A20F8-1D32-4757-9BFE-A5913E170B5D}" type="datetimeFigureOut">
              <a:rPr lang="es-EC" smtClean="0"/>
              <a:t>8/3/2025</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A7F28E-E038-4C5A-BB7D-3B159667906A}" type="slidenum">
              <a:rPr lang="es-EC" smtClean="0"/>
              <a:t>‹Nº›</a:t>
            </a:fld>
            <a:endParaRPr lang="es-EC"/>
          </a:p>
        </p:txBody>
      </p:sp>
    </p:spTree>
    <p:extLst>
      <p:ext uri="{BB962C8B-B14F-4D97-AF65-F5344CB8AC3E}">
        <p14:creationId xmlns:p14="http://schemas.microsoft.com/office/powerpoint/2010/main" val="2313501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Rectángulo">
            <a:extLst>
              <a:ext uri="{FF2B5EF4-FFF2-40B4-BE49-F238E27FC236}">
                <a16:creationId xmlns:a16="http://schemas.microsoft.com/office/drawing/2014/main" id="{160402E2-3DF1-471F-8BDB-4FD3D58F3196}"/>
              </a:ext>
            </a:extLst>
          </p:cNvPr>
          <p:cNvSpPr/>
          <p:nvPr/>
        </p:nvSpPr>
        <p:spPr>
          <a:xfrm>
            <a:off x="4326796" y="2951946"/>
            <a:ext cx="3538405" cy="4770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Christian Orozco Suárez</a:t>
            </a:r>
          </a:p>
        </p:txBody>
      </p:sp>
      <p:sp>
        <p:nvSpPr>
          <p:cNvPr id="4" name="4 Rectángulo">
            <a:extLst>
              <a:ext uri="{FF2B5EF4-FFF2-40B4-BE49-F238E27FC236}">
                <a16:creationId xmlns:a16="http://schemas.microsoft.com/office/drawing/2014/main" id="{E5336052-886E-4461-98A4-278B174731BD}"/>
              </a:ext>
            </a:extLst>
          </p:cNvPr>
          <p:cNvSpPr/>
          <p:nvPr/>
        </p:nvSpPr>
        <p:spPr>
          <a:xfrm>
            <a:off x="-76321" y="3893654"/>
            <a:ext cx="12344635" cy="10156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3000" dirty="0">
                <a:solidFill>
                  <a:prstClr val="black"/>
                </a:solidFill>
                <a:latin typeface="Cambria" panose="02040503050406030204" pitchFamily="18" charset="0"/>
                <a:ea typeface="Cambria" panose="02040503050406030204" pitchFamily="18" charset="0"/>
                <a:cs typeface="Times New Roman" panose="02020603050405020304" pitchFamily="18" charset="0"/>
              </a:rPr>
              <a:t>Estados y políticas públicas: una aproximación desde la sociología marxista</a:t>
            </a:r>
            <a:endParaRPr kumimoji="0" lang="es-ES" sz="30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endParaRPr>
          </a:p>
        </p:txBody>
      </p:sp>
      <p:sp>
        <p:nvSpPr>
          <p:cNvPr id="6" name="4 Rectángulo">
            <a:extLst>
              <a:ext uri="{FF2B5EF4-FFF2-40B4-BE49-F238E27FC236}">
                <a16:creationId xmlns:a16="http://schemas.microsoft.com/office/drawing/2014/main" id="{A44932BA-43F7-453F-8103-E9026CE69DB9}"/>
              </a:ext>
            </a:extLst>
          </p:cNvPr>
          <p:cNvSpPr/>
          <p:nvPr/>
        </p:nvSpPr>
        <p:spPr>
          <a:xfrm>
            <a:off x="3147562" y="5364059"/>
            <a:ext cx="5896871" cy="80021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3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 Seminario 20 de SEPLA (2005-2025)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3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 “Crítica y resistencia a la ofensiva capitalista”</a:t>
            </a:r>
            <a:endParaRPr kumimoji="0" lang="es-ES" sz="23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endParaRPr>
          </a:p>
        </p:txBody>
      </p:sp>
      <p:pic>
        <p:nvPicPr>
          <p:cNvPr id="5" name="Imagen 4">
            <a:extLst>
              <a:ext uri="{FF2B5EF4-FFF2-40B4-BE49-F238E27FC236}">
                <a16:creationId xmlns:a16="http://schemas.microsoft.com/office/drawing/2014/main" id="{6642B641-BB97-0D18-19E2-9000632121E1}"/>
              </a:ext>
            </a:extLst>
          </p:cNvPr>
          <p:cNvPicPr>
            <a:picLocks noChangeAspect="1"/>
          </p:cNvPicPr>
          <p:nvPr/>
        </p:nvPicPr>
        <p:blipFill>
          <a:blip r:embed="rId2"/>
          <a:stretch>
            <a:fillRect/>
          </a:stretch>
        </p:blipFill>
        <p:spPr>
          <a:xfrm>
            <a:off x="4944662" y="444769"/>
            <a:ext cx="2302676" cy="2302676"/>
          </a:xfrm>
          <a:prstGeom prst="rect">
            <a:avLst/>
          </a:prstGeom>
        </p:spPr>
      </p:pic>
    </p:spTree>
    <p:extLst>
      <p:ext uri="{BB962C8B-B14F-4D97-AF65-F5344CB8AC3E}">
        <p14:creationId xmlns:p14="http://schemas.microsoft.com/office/powerpoint/2010/main" val="1615277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dirty="0">
                <a:latin typeface="Cambria" panose="02040503050406030204" pitchFamily="18" charset="0"/>
                <a:ea typeface="Cambria" panose="02040503050406030204" pitchFamily="18" charset="0"/>
              </a:rPr>
              <a:t>5. La corriente de la dependencia marxista</a:t>
            </a:r>
          </a:p>
        </p:txBody>
      </p:sp>
      <p:sp>
        <p:nvSpPr>
          <p:cNvPr id="3" name="Marcador de contenido 2"/>
          <p:cNvSpPr>
            <a:spLocks noGrp="1"/>
          </p:cNvSpPr>
          <p:nvPr>
            <p:ph idx="1"/>
          </p:nvPr>
        </p:nvSpPr>
        <p:spPr/>
        <p:txBody>
          <a:bodyPr/>
          <a:lstStyle/>
          <a:p>
            <a:r>
              <a:rPr lang="es-EC" dirty="0">
                <a:latin typeface="Cambria" panose="02040503050406030204" pitchFamily="18" charset="0"/>
                <a:ea typeface="Cambria" panose="02040503050406030204" pitchFamily="18" charset="0"/>
              </a:rPr>
              <a:t>Las leyes que rigen el capitalismo no son diferentes en el centro y la periferia, pero sí lo son las condiciones y las formas históricas en las cuales se realizan en países centrales y zonas periféricas.</a:t>
            </a:r>
          </a:p>
          <a:p>
            <a:r>
              <a:rPr lang="es-EC" i="1" dirty="0" err="1">
                <a:latin typeface="Cambria" panose="02040503050406030204" pitchFamily="18" charset="0"/>
                <a:ea typeface="Cambria" panose="02040503050406030204" pitchFamily="18" charset="0"/>
              </a:rPr>
              <a:t>Tilman</a:t>
            </a:r>
            <a:r>
              <a:rPr lang="es-EC" i="1" dirty="0">
                <a:latin typeface="Cambria" panose="02040503050406030204" pitchFamily="18" charset="0"/>
                <a:ea typeface="Cambria" panose="02040503050406030204" pitchFamily="18" charset="0"/>
              </a:rPr>
              <a:t> </a:t>
            </a:r>
            <a:r>
              <a:rPr lang="es-EC" i="1" dirty="0" err="1">
                <a:latin typeface="Cambria" panose="02040503050406030204" pitchFamily="18" charset="0"/>
                <a:ea typeface="Cambria" panose="02040503050406030204" pitchFamily="18" charset="0"/>
              </a:rPr>
              <a:t>Evers</a:t>
            </a:r>
            <a:r>
              <a:rPr lang="es-EC" i="1" dirty="0">
                <a:latin typeface="Cambria" panose="02040503050406030204" pitchFamily="18" charset="0"/>
                <a:ea typeface="Cambria" panose="02040503050406030204" pitchFamily="18" charset="0"/>
              </a:rPr>
              <a:t> </a:t>
            </a:r>
            <a:r>
              <a:rPr lang="es-EC" dirty="0">
                <a:latin typeface="Cambria" panose="02040503050406030204" pitchFamily="18" charset="0"/>
                <a:ea typeface="Cambria" panose="02040503050406030204" pitchFamily="18" charset="0"/>
              </a:rPr>
              <a:t>(1979): El Estado en la Periferia Capitalista. Representa uno de los intentos más notables de la «economía política en su vertiente marxista», y </a:t>
            </a:r>
            <a:r>
              <a:rPr lang="es-EC" dirty="0" err="1">
                <a:latin typeface="Cambria" panose="02040503050406030204" pitchFamily="18" charset="0"/>
                <a:ea typeface="Cambria" panose="02040503050406030204" pitchFamily="18" charset="0"/>
              </a:rPr>
              <a:t>dependentista</a:t>
            </a:r>
            <a:r>
              <a:rPr lang="es-EC" dirty="0">
                <a:latin typeface="Cambria" panose="02040503050406030204" pitchFamily="18" charset="0"/>
                <a:ea typeface="Cambria" panose="02040503050406030204" pitchFamily="18" charset="0"/>
              </a:rPr>
              <a:t>, por construir una teoría sistemática del Estado en la periferia capitalista a partir de dos factores de gran trascendencia en su configuración, desde la perspectiva del citado autor: una </a:t>
            </a:r>
            <a:r>
              <a:rPr lang="es-EC" i="1" dirty="0">
                <a:latin typeface="Cambria" panose="02040503050406030204" pitchFamily="18" charset="0"/>
                <a:ea typeface="Cambria" panose="02040503050406030204" pitchFamily="18" charset="0"/>
              </a:rPr>
              <a:t>teoría del subdesarrollo </a:t>
            </a:r>
            <a:r>
              <a:rPr lang="es-EC" dirty="0">
                <a:latin typeface="Cambria" panose="02040503050406030204" pitchFamily="18" charset="0"/>
                <a:ea typeface="Cambria" panose="02040503050406030204" pitchFamily="18" charset="0"/>
              </a:rPr>
              <a:t>y una </a:t>
            </a:r>
            <a:r>
              <a:rPr lang="es-EC" i="1" dirty="0">
                <a:latin typeface="Cambria" panose="02040503050406030204" pitchFamily="18" charset="0"/>
                <a:ea typeface="Cambria" panose="02040503050406030204" pitchFamily="18" charset="0"/>
              </a:rPr>
              <a:t>teoría del Estado</a:t>
            </a:r>
            <a:r>
              <a:rPr lang="es-EC"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53490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i="1" dirty="0"/>
              <a:t>5. La corriente de la dependencia marxista</a:t>
            </a:r>
          </a:p>
        </p:txBody>
      </p:sp>
      <p:sp>
        <p:nvSpPr>
          <p:cNvPr id="3" name="Marcador de contenido 2"/>
          <p:cNvSpPr>
            <a:spLocks noGrp="1"/>
          </p:cNvSpPr>
          <p:nvPr>
            <p:ph idx="1"/>
          </p:nvPr>
        </p:nvSpPr>
        <p:spPr/>
        <p:txBody>
          <a:bodyPr/>
          <a:lstStyle/>
          <a:p>
            <a:r>
              <a:rPr lang="es-EC" dirty="0">
                <a:latin typeface="Cambria" panose="02040503050406030204" pitchFamily="18" charset="0"/>
                <a:ea typeface="Cambria" panose="02040503050406030204" pitchFamily="18" charset="0"/>
              </a:rPr>
              <a:t>La obra de van </a:t>
            </a:r>
            <a:r>
              <a:rPr lang="es-EC" dirty="0" err="1">
                <a:latin typeface="Cambria" panose="02040503050406030204" pitchFamily="18" charset="0"/>
                <a:ea typeface="Cambria" panose="02040503050406030204" pitchFamily="18" charset="0"/>
              </a:rPr>
              <a:t>Apeldoorn</a:t>
            </a:r>
            <a:r>
              <a:rPr lang="es-EC" dirty="0">
                <a:latin typeface="Cambria" panose="02040503050406030204" pitchFamily="18" charset="0"/>
                <a:ea typeface="Cambria" panose="02040503050406030204" pitchFamily="18" charset="0"/>
              </a:rPr>
              <a:t>, </a:t>
            </a:r>
            <a:r>
              <a:rPr lang="es-EC" dirty="0" err="1">
                <a:latin typeface="Cambria" panose="02040503050406030204" pitchFamily="18" charset="0"/>
                <a:ea typeface="Cambria" panose="02040503050406030204" pitchFamily="18" charset="0"/>
              </a:rPr>
              <a:t>Graaff</a:t>
            </a:r>
            <a:r>
              <a:rPr lang="es-EC" dirty="0">
                <a:latin typeface="Cambria" panose="02040503050406030204" pitchFamily="18" charset="0"/>
                <a:ea typeface="Cambria" panose="02040503050406030204" pitchFamily="18" charset="0"/>
              </a:rPr>
              <a:t> y </a:t>
            </a:r>
            <a:r>
              <a:rPr lang="es-EC" dirty="0" err="1">
                <a:latin typeface="Cambria" panose="02040503050406030204" pitchFamily="18" charset="0"/>
                <a:ea typeface="Cambria" panose="02040503050406030204" pitchFamily="18" charset="0"/>
              </a:rPr>
              <a:t>Overbeek</a:t>
            </a:r>
            <a:r>
              <a:rPr lang="es-EC" dirty="0">
                <a:latin typeface="Cambria" panose="02040503050406030204" pitchFamily="18" charset="0"/>
                <a:ea typeface="Cambria" panose="02040503050406030204" pitchFamily="18" charset="0"/>
              </a:rPr>
              <a:t> (2012) nos permite entender los vínculos claves entre el capital, el Estado y las políticas públicas que definen en gran medida el desarrollo y funcionamiento de los diferentes regímenes alimentarios a nivel internacional.</a:t>
            </a:r>
          </a:p>
        </p:txBody>
      </p:sp>
    </p:spTree>
    <p:extLst>
      <p:ext uri="{BB962C8B-B14F-4D97-AF65-F5344CB8AC3E}">
        <p14:creationId xmlns:p14="http://schemas.microsoft.com/office/powerpoint/2010/main" val="66649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dirty="0">
                <a:latin typeface="Cambria" panose="02040503050406030204" pitchFamily="18" charset="0"/>
                <a:ea typeface="Cambria" panose="02040503050406030204" pitchFamily="18" charset="0"/>
              </a:rPr>
              <a:t>6. Discusión y conclusiones</a:t>
            </a:r>
          </a:p>
        </p:txBody>
      </p:sp>
      <p:sp>
        <p:nvSpPr>
          <p:cNvPr id="3" name="Marcador de contenido 2"/>
          <p:cNvSpPr>
            <a:spLocks noGrp="1"/>
          </p:cNvSpPr>
          <p:nvPr>
            <p:ph idx="1"/>
          </p:nvPr>
        </p:nvSpPr>
        <p:spPr/>
        <p:txBody>
          <a:bodyPr/>
          <a:lstStyle/>
          <a:p>
            <a:r>
              <a:rPr lang="es-EC" dirty="0">
                <a:latin typeface="Cambria" panose="02040503050406030204" pitchFamily="18" charset="0"/>
                <a:ea typeface="Cambria" panose="02040503050406030204" pitchFamily="18" charset="0"/>
              </a:rPr>
              <a:t>Todas las perspectivas analizadas parten de la siguiente pregunta: ¿qué es el Estado o cuál es la naturaleza del Estado?</a:t>
            </a:r>
          </a:p>
          <a:p>
            <a:r>
              <a:rPr lang="es-EC" dirty="0">
                <a:latin typeface="Cambria" panose="02040503050406030204" pitchFamily="18" charset="0"/>
                <a:ea typeface="Cambria" panose="02040503050406030204" pitchFamily="18" charset="0"/>
              </a:rPr>
              <a:t>El segundo punto está relacionado con los vínculos y conexiones entre las clases sociales, sus facciones y el Estado. </a:t>
            </a:r>
          </a:p>
          <a:p>
            <a:r>
              <a:rPr lang="es-EC" dirty="0">
                <a:latin typeface="Cambria" panose="02040503050406030204" pitchFamily="18" charset="0"/>
                <a:ea typeface="Cambria" panose="02040503050406030204" pitchFamily="18" charset="0"/>
              </a:rPr>
              <a:t>En todas las corrientes mencionadas se manifiesta de forma ostensible un intento por interpretar (de forma muy abstracta en muchos de los casos) las funciones del Estado en general y las políticas públicas en particular. </a:t>
            </a:r>
          </a:p>
        </p:txBody>
      </p:sp>
    </p:spTree>
    <p:extLst>
      <p:ext uri="{BB962C8B-B14F-4D97-AF65-F5344CB8AC3E}">
        <p14:creationId xmlns:p14="http://schemas.microsoft.com/office/powerpoint/2010/main" val="102312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950C9034-5843-E4E5-6AC2-36FF6D6E8346}"/>
              </a:ext>
            </a:extLst>
          </p:cNvPr>
          <p:cNvPicPr>
            <a:picLocks noChangeAspect="1"/>
          </p:cNvPicPr>
          <p:nvPr/>
        </p:nvPicPr>
        <p:blipFill>
          <a:blip r:embed="rId2"/>
          <a:stretch>
            <a:fillRect/>
          </a:stretch>
        </p:blipFill>
        <p:spPr>
          <a:xfrm>
            <a:off x="2082454" y="353910"/>
            <a:ext cx="6915771" cy="6258105"/>
          </a:xfrm>
          <a:prstGeom prst="rect">
            <a:avLst/>
          </a:prstGeom>
        </p:spPr>
      </p:pic>
      <p:pic>
        <p:nvPicPr>
          <p:cNvPr id="7" name="Imagen 6">
            <a:extLst>
              <a:ext uri="{FF2B5EF4-FFF2-40B4-BE49-F238E27FC236}">
                <a16:creationId xmlns:a16="http://schemas.microsoft.com/office/drawing/2014/main" id="{5DCCC599-496D-8BEA-318A-C198033314DD}"/>
              </a:ext>
            </a:extLst>
          </p:cNvPr>
          <p:cNvPicPr>
            <a:picLocks noChangeAspect="1"/>
          </p:cNvPicPr>
          <p:nvPr/>
        </p:nvPicPr>
        <p:blipFill>
          <a:blip r:embed="rId3"/>
          <a:stretch>
            <a:fillRect/>
          </a:stretch>
        </p:blipFill>
        <p:spPr>
          <a:xfrm>
            <a:off x="10109546" y="5256521"/>
            <a:ext cx="1128298" cy="1128298"/>
          </a:xfrm>
          <a:prstGeom prst="rect">
            <a:avLst/>
          </a:prstGeom>
        </p:spPr>
      </p:pic>
    </p:spTree>
    <p:extLst>
      <p:ext uri="{BB962C8B-B14F-4D97-AF65-F5344CB8AC3E}">
        <p14:creationId xmlns:p14="http://schemas.microsoft.com/office/powerpoint/2010/main" val="1165960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7A83C-AE26-B61E-D884-8DDFEFBD152B}"/>
            </a:ext>
          </a:extLst>
        </p:cNvPr>
        <p:cNvGrpSpPr/>
        <p:nvPr/>
      </p:nvGrpSpPr>
      <p:grpSpPr>
        <a:xfrm>
          <a:off x="0" y="0"/>
          <a:ext cx="0" cy="0"/>
          <a:chOff x="0" y="0"/>
          <a:chExt cx="0" cy="0"/>
        </a:xfrm>
      </p:grpSpPr>
      <p:sp>
        <p:nvSpPr>
          <p:cNvPr id="3" name="4 Rectángulo">
            <a:extLst>
              <a:ext uri="{FF2B5EF4-FFF2-40B4-BE49-F238E27FC236}">
                <a16:creationId xmlns:a16="http://schemas.microsoft.com/office/drawing/2014/main" id="{0771C3BA-E223-9E81-D278-B1EBA99A9BF9}"/>
              </a:ext>
            </a:extLst>
          </p:cNvPr>
          <p:cNvSpPr/>
          <p:nvPr/>
        </p:nvSpPr>
        <p:spPr>
          <a:xfrm>
            <a:off x="4326796" y="2951946"/>
            <a:ext cx="3538405" cy="4770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Christian Orozco Suárez</a:t>
            </a:r>
          </a:p>
        </p:txBody>
      </p:sp>
      <p:sp>
        <p:nvSpPr>
          <p:cNvPr id="4" name="4 Rectángulo">
            <a:extLst>
              <a:ext uri="{FF2B5EF4-FFF2-40B4-BE49-F238E27FC236}">
                <a16:creationId xmlns:a16="http://schemas.microsoft.com/office/drawing/2014/main" id="{1D19A973-0508-362F-0DC4-CB20B0D9B739}"/>
              </a:ext>
            </a:extLst>
          </p:cNvPr>
          <p:cNvSpPr/>
          <p:nvPr/>
        </p:nvSpPr>
        <p:spPr>
          <a:xfrm>
            <a:off x="-76321" y="3893654"/>
            <a:ext cx="12344635" cy="10156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3000" dirty="0">
                <a:solidFill>
                  <a:prstClr val="black"/>
                </a:solidFill>
                <a:latin typeface="Cambria" panose="02040503050406030204" pitchFamily="18" charset="0"/>
                <a:ea typeface="Cambria" panose="02040503050406030204" pitchFamily="18" charset="0"/>
                <a:cs typeface="Times New Roman" panose="02020603050405020304" pitchFamily="18" charset="0"/>
              </a:rPr>
              <a:t>Estados y políticas públicas: una aproximación desde la sociología marxista</a:t>
            </a:r>
            <a:endParaRPr kumimoji="0" lang="es-ES" sz="30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endParaRPr>
          </a:p>
        </p:txBody>
      </p:sp>
      <p:sp>
        <p:nvSpPr>
          <p:cNvPr id="6" name="4 Rectángulo">
            <a:extLst>
              <a:ext uri="{FF2B5EF4-FFF2-40B4-BE49-F238E27FC236}">
                <a16:creationId xmlns:a16="http://schemas.microsoft.com/office/drawing/2014/main" id="{1C8B4C71-B9E7-3230-0D43-1EED28A8341F}"/>
              </a:ext>
            </a:extLst>
          </p:cNvPr>
          <p:cNvSpPr/>
          <p:nvPr/>
        </p:nvSpPr>
        <p:spPr>
          <a:xfrm>
            <a:off x="3147562" y="5364059"/>
            <a:ext cx="5896871" cy="80021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3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 Seminario 20 de SEPLA (2005-2025)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3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 “Crítica y resistencia a la ofensiva capitalista”</a:t>
            </a:r>
            <a:endParaRPr kumimoji="0" lang="es-ES" sz="23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endParaRPr>
          </a:p>
        </p:txBody>
      </p:sp>
      <p:pic>
        <p:nvPicPr>
          <p:cNvPr id="5" name="Imagen 4">
            <a:extLst>
              <a:ext uri="{FF2B5EF4-FFF2-40B4-BE49-F238E27FC236}">
                <a16:creationId xmlns:a16="http://schemas.microsoft.com/office/drawing/2014/main" id="{22B65522-D38F-26F5-91A9-971636700D63}"/>
              </a:ext>
            </a:extLst>
          </p:cNvPr>
          <p:cNvPicPr>
            <a:picLocks noChangeAspect="1"/>
          </p:cNvPicPr>
          <p:nvPr/>
        </p:nvPicPr>
        <p:blipFill>
          <a:blip r:embed="rId2"/>
          <a:stretch>
            <a:fillRect/>
          </a:stretch>
        </p:blipFill>
        <p:spPr>
          <a:xfrm>
            <a:off x="4944662" y="444769"/>
            <a:ext cx="2302676" cy="2302676"/>
          </a:xfrm>
          <a:prstGeom prst="rect">
            <a:avLst/>
          </a:prstGeom>
        </p:spPr>
      </p:pic>
    </p:spTree>
    <p:extLst>
      <p:ext uri="{BB962C8B-B14F-4D97-AF65-F5344CB8AC3E}">
        <p14:creationId xmlns:p14="http://schemas.microsoft.com/office/powerpoint/2010/main" val="2388346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Índice de la presentación</a:t>
            </a:r>
          </a:p>
        </p:txBody>
      </p:sp>
      <p:sp>
        <p:nvSpPr>
          <p:cNvPr id="3" name="Marcador de contenido 2"/>
          <p:cNvSpPr>
            <a:spLocks noGrp="1"/>
          </p:cNvSpPr>
          <p:nvPr>
            <p:ph idx="1"/>
          </p:nvPr>
        </p:nvSpPr>
        <p:spPr/>
        <p:txBody>
          <a:bodyPr/>
          <a:lstStyle/>
          <a:p>
            <a:pPr marL="514350" indent="-514350">
              <a:buAutoNum type="arabicPeriod"/>
            </a:pPr>
            <a:r>
              <a:rPr lang="es-EC" dirty="0">
                <a:latin typeface="Cambria" panose="02040503050406030204" pitchFamily="18" charset="0"/>
                <a:ea typeface="Cambria" panose="02040503050406030204" pitchFamily="18" charset="0"/>
              </a:rPr>
              <a:t>Introducción</a:t>
            </a:r>
          </a:p>
          <a:p>
            <a:pPr marL="514350" indent="-514350">
              <a:buAutoNum type="arabicPeriod"/>
            </a:pPr>
            <a:r>
              <a:rPr lang="es-EC" dirty="0">
                <a:latin typeface="Cambria" panose="02040503050406030204" pitchFamily="18" charset="0"/>
                <a:ea typeface="Cambria" panose="02040503050406030204" pitchFamily="18" charset="0"/>
              </a:rPr>
              <a:t>La corriente estructuralista</a:t>
            </a:r>
          </a:p>
          <a:p>
            <a:pPr marL="514350" indent="-514350">
              <a:buAutoNum type="arabicPeriod"/>
            </a:pPr>
            <a:r>
              <a:rPr lang="es-EC" dirty="0">
                <a:latin typeface="Cambria" panose="02040503050406030204" pitchFamily="18" charset="0"/>
                <a:ea typeface="Cambria" panose="02040503050406030204" pitchFamily="18" charset="0"/>
              </a:rPr>
              <a:t>La corriente de la derivación</a:t>
            </a:r>
          </a:p>
          <a:p>
            <a:pPr marL="514350" indent="-514350">
              <a:buAutoNum type="arabicPeriod"/>
            </a:pPr>
            <a:r>
              <a:rPr lang="es-EC" dirty="0">
                <a:latin typeface="Cambria" panose="02040503050406030204" pitchFamily="18" charset="0"/>
                <a:ea typeface="Cambria" panose="02040503050406030204" pitchFamily="18" charset="0"/>
              </a:rPr>
              <a:t>La corriente de la regulación</a:t>
            </a:r>
          </a:p>
          <a:p>
            <a:pPr marL="514350" indent="-514350">
              <a:buAutoNum type="arabicPeriod"/>
            </a:pPr>
            <a:r>
              <a:rPr lang="es-EC" dirty="0">
                <a:latin typeface="Cambria" panose="02040503050406030204" pitchFamily="18" charset="0"/>
                <a:ea typeface="Cambria" panose="02040503050406030204" pitchFamily="18" charset="0"/>
              </a:rPr>
              <a:t>La corriente de la dependencia marxista</a:t>
            </a:r>
          </a:p>
          <a:p>
            <a:pPr marL="514350" indent="-514350">
              <a:buAutoNum type="arabicPeriod"/>
            </a:pPr>
            <a:r>
              <a:rPr lang="es-EC" dirty="0">
                <a:latin typeface="Cambria" panose="02040503050406030204" pitchFamily="18" charset="0"/>
                <a:ea typeface="Cambria" panose="02040503050406030204" pitchFamily="18" charset="0"/>
              </a:rPr>
              <a:t>Discusión y conclusiones</a:t>
            </a:r>
          </a:p>
          <a:p>
            <a:pPr marL="0" indent="0">
              <a:buNone/>
            </a:pPr>
            <a:endParaRPr lang="es-EC" dirty="0"/>
          </a:p>
        </p:txBody>
      </p:sp>
    </p:spTree>
    <p:extLst>
      <p:ext uri="{BB962C8B-B14F-4D97-AF65-F5344CB8AC3E}">
        <p14:creationId xmlns:p14="http://schemas.microsoft.com/office/powerpoint/2010/main" val="119622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1. Introducción</a:t>
            </a:r>
          </a:p>
        </p:txBody>
      </p:sp>
      <p:sp>
        <p:nvSpPr>
          <p:cNvPr id="3" name="Marcador de contenido 2"/>
          <p:cNvSpPr>
            <a:spLocks noGrp="1"/>
          </p:cNvSpPr>
          <p:nvPr>
            <p:ph idx="1"/>
          </p:nvPr>
        </p:nvSpPr>
        <p:spPr/>
        <p:txBody>
          <a:bodyPr/>
          <a:lstStyle/>
          <a:p>
            <a:pPr marL="0" indent="0" algn="just">
              <a:buNone/>
            </a:pPr>
            <a:r>
              <a:rPr lang="es-EC" dirty="0">
                <a:latin typeface="Cambria" panose="02040503050406030204" pitchFamily="18" charset="0"/>
                <a:ea typeface="Cambria" panose="02040503050406030204" pitchFamily="18" charset="0"/>
              </a:rPr>
              <a:t>Descubrir e interpretar la naturaleza, el funcionamiento del Estado y cómo ello se plasma en las políticas públicas ha sido una temática ampliamente estudiada y discutida en prácticamente todas las disciplinas de las ciencias sociales, como la filosofía política, la economía, la sociología, la politología, etc. </a:t>
            </a:r>
          </a:p>
          <a:p>
            <a:pPr marL="0" indent="0">
              <a:buNone/>
            </a:pPr>
            <a:endParaRPr lang="es-EC" dirty="0"/>
          </a:p>
        </p:txBody>
      </p:sp>
    </p:spTree>
    <p:extLst>
      <p:ext uri="{BB962C8B-B14F-4D97-AF65-F5344CB8AC3E}">
        <p14:creationId xmlns:p14="http://schemas.microsoft.com/office/powerpoint/2010/main" val="3968051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2. La corriente estructuralista</a:t>
            </a:r>
          </a:p>
        </p:txBody>
      </p:sp>
      <p:sp>
        <p:nvSpPr>
          <p:cNvPr id="3" name="Marcador de contenido 2"/>
          <p:cNvSpPr>
            <a:spLocks noGrp="1"/>
          </p:cNvSpPr>
          <p:nvPr>
            <p:ph idx="1"/>
          </p:nvPr>
        </p:nvSpPr>
        <p:spPr/>
        <p:txBody>
          <a:bodyPr>
            <a:normAutofit/>
          </a:bodyPr>
          <a:lstStyle/>
          <a:p>
            <a:r>
              <a:rPr lang="es-EC" i="1" dirty="0">
                <a:latin typeface="Cambria" panose="02040503050406030204" pitchFamily="18" charset="0"/>
                <a:ea typeface="Cambria" panose="02040503050406030204" pitchFamily="18" charset="0"/>
              </a:rPr>
              <a:t>El primer </a:t>
            </a:r>
            <a:r>
              <a:rPr lang="es-EC" i="1" dirty="0" err="1">
                <a:latin typeface="Cambria" panose="02040503050406030204" pitchFamily="18" charset="0"/>
                <a:ea typeface="Cambria" panose="02040503050406030204" pitchFamily="18" charset="0"/>
              </a:rPr>
              <a:t>Poulantzas</a:t>
            </a:r>
            <a:r>
              <a:rPr lang="es-EC" dirty="0">
                <a:latin typeface="Cambria" panose="02040503050406030204" pitchFamily="18" charset="0"/>
                <a:ea typeface="Cambria" panose="02040503050406030204" pitchFamily="18" charset="0"/>
              </a:rPr>
              <a:t>: </a:t>
            </a:r>
            <a:r>
              <a:rPr lang="es-EC" dirty="0" err="1">
                <a:latin typeface="Cambria" panose="02040503050406030204" pitchFamily="18" charset="0"/>
                <a:ea typeface="Cambria" panose="02040503050406030204" pitchFamily="18" charset="0"/>
              </a:rPr>
              <a:t>Poulantzas</a:t>
            </a:r>
            <a:r>
              <a:rPr lang="es-EC" dirty="0">
                <a:latin typeface="Cambria" panose="02040503050406030204" pitchFamily="18" charset="0"/>
                <a:ea typeface="Cambria" panose="02040503050406030204" pitchFamily="18" charset="0"/>
              </a:rPr>
              <a:t> y su crítica a Ralph Miliband (1985) y a la perspectiva instrumentalista del Estado.</a:t>
            </a:r>
          </a:p>
          <a:p>
            <a:r>
              <a:rPr lang="es-EC" dirty="0">
                <a:latin typeface="Cambria" panose="02040503050406030204" pitchFamily="18" charset="0"/>
                <a:ea typeface="Cambria" panose="02040503050406030204" pitchFamily="18" charset="0"/>
              </a:rPr>
              <a:t>El Estado constituye «el factor de unidad política del </a:t>
            </a:r>
            <a:r>
              <a:rPr lang="es-EC" i="1" dirty="0">
                <a:latin typeface="Cambria" panose="02040503050406030204" pitchFamily="18" charset="0"/>
                <a:ea typeface="Cambria" panose="02040503050406030204" pitchFamily="18" charset="0"/>
              </a:rPr>
              <a:t>bloque en el poder</a:t>
            </a:r>
            <a:r>
              <a:rPr lang="es-EC" dirty="0">
                <a:latin typeface="Cambria" panose="02040503050406030204" pitchFamily="18" charset="0"/>
                <a:ea typeface="Cambria" panose="02040503050406030204" pitchFamily="18" charset="0"/>
              </a:rPr>
              <a:t> bajo la égida de la clase o fracción hegemónica».</a:t>
            </a:r>
          </a:p>
          <a:p>
            <a:r>
              <a:rPr lang="es-EC" dirty="0">
                <a:latin typeface="Cambria" panose="02040503050406030204" pitchFamily="18" charset="0"/>
                <a:ea typeface="Cambria" panose="02040503050406030204" pitchFamily="18" charset="0"/>
              </a:rPr>
              <a:t>El Estado capitalista presenta una </a:t>
            </a:r>
            <a:r>
              <a:rPr lang="es-EC" i="1" dirty="0">
                <a:latin typeface="Cambria" panose="02040503050406030204" pitchFamily="18" charset="0"/>
                <a:ea typeface="Cambria" panose="02040503050406030204" pitchFamily="18" charset="0"/>
              </a:rPr>
              <a:t>autonomía relativa  </a:t>
            </a:r>
            <a:r>
              <a:rPr lang="es-EC" dirty="0">
                <a:latin typeface="Cambria" panose="02040503050406030204" pitchFamily="18" charset="0"/>
                <a:ea typeface="Cambria" panose="02040503050406030204" pitchFamily="18" charset="0"/>
              </a:rPr>
              <a:t>que se refleja, como no podía ser de otra manera, en las políticas públicas que legisla y ejecuta.</a:t>
            </a:r>
          </a:p>
        </p:txBody>
      </p:sp>
    </p:spTree>
    <p:extLst>
      <p:ext uri="{BB962C8B-B14F-4D97-AF65-F5344CB8AC3E}">
        <p14:creationId xmlns:p14="http://schemas.microsoft.com/office/powerpoint/2010/main" val="8432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2. La corriente estructuralista</a:t>
            </a:r>
          </a:p>
        </p:txBody>
      </p:sp>
      <p:sp>
        <p:nvSpPr>
          <p:cNvPr id="3" name="Marcador de contenido 2"/>
          <p:cNvSpPr>
            <a:spLocks noGrp="1"/>
          </p:cNvSpPr>
          <p:nvPr>
            <p:ph idx="1"/>
          </p:nvPr>
        </p:nvSpPr>
        <p:spPr/>
        <p:txBody>
          <a:bodyPr>
            <a:normAutofit/>
          </a:bodyPr>
          <a:lstStyle/>
          <a:p>
            <a:r>
              <a:rPr lang="es-EC" i="1" dirty="0">
                <a:latin typeface="Cambria" panose="02040503050406030204" pitchFamily="18" charset="0"/>
                <a:ea typeface="Cambria" panose="02040503050406030204" pitchFamily="18" charset="0"/>
              </a:rPr>
              <a:t>El segundo </a:t>
            </a:r>
            <a:r>
              <a:rPr lang="es-EC" i="1" dirty="0" err="1">
                <a:latin typeface="Cambria" panose="02040503050406030204" pitchFamily="18" charset="0"/>
                <a:ea typeface="Cambria" panose="02040503050406030204" pitchFamily="18" charset="0"/>
              </a:rPr>
              <a:t>Poulantzas</a:t>
            </a:r>
            <a:r>
              <a:rPr lang="es-EC" dirty="0">
                <a:latin typeface="Cambria" panose="02040503050406030204" pitchFamily="18" charset="0"/>
                <a:ea typeface="Cambria" panose="02040503050406030204" pitchFamily="18" charset="0"/>
              </a:rPr>
              <a:t>: el Estado debe ser entendido «como la condensación material de una relación de fuerzas entre clases y fracciones de clase» que se expresan en su seno, estableciendo conexiones directas con las relaciones de producción  y la división social del trabajo en el que se desarrolla.</a:t>
            </a:r>
          </a:p>
          <a:p>
            <a:r>
              <a:rPr lang="es-EC" dirty="0">
                <a:latin typeface="Cambria" panose="02040503050406030204" pitchFamily="18" charset="0"/>
                <a:ea typeface="Cambria" panose="02040503050406030204" pitchFamily="18" charset="0"/>
              </a:rPr>
              <a:t>Respecto a las políticas públicas, estas se conciben como la consecuencia de las contradicciones de clase presentes en la propia estructura del Estado, generando a su vez contradicciones entre los aparatos y organismos estatales y, simultáneamente dentro de cada uno de ellos. </a:t>
            </a:r>
          </a:p>
        </p:txBody>
      </p:sp>
    </p:spTree>
    <p:extLst>
      <p:ext uri="{BB962C8B-B14F-4D97-AF65-F5344CB8AC3E}">
        <p14:creationId xmlns:p14="http://schemas.microsoft.com/office/powerpoint/2010/main" val="3926807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3. La corriente de la derivación</a:t>
            </a:r>
          </a:p>
        </p:txBody>
      </p:sp>
      <p:sp>
        <p:nvSpPr>
          <p:cNvPr id="3" name="Marcador de contenido 2"/>
          <p:cNvSpPr>
            <a:spLocks noGrp="1"/>
          </p:cNvSpPr>
          <p:nvPr>
            <p:ph idx="1"/>
          </p:nvPr>
        </p:nvSpPr>
        <p:spPr/>
        <p:txBody>
          <a:bodyPr>
            <a:normAutofit lnSpcReduction="10000"/>
          </a:bodyPr>
          <a:lstStyle/>
          <a:p>
            <a:r>
              <a:rPr lang="es-EC" dirty="0">
                <a:latin typeface="Cambria" panose="02040503050406030204" pitchFamily="18" charset="0"/>
                <a:ea typeface="Cambria" panose="02040503050406030204" pitchFamily="18" charset="0"/>
              </a:rPr>
              <a:t>Según </a:t>
            </a:r>
            <a:r>
              <a:rPr lang="es-EC" i="1" dirty="0">
                <a:latin typeface="Cambria" panose="02040503050406030204" pitchFamily="18" charset="0"/>
                <a:ea typeface="Cambria" panose="02040503050406030204" pitchFamily="18" charset="0"/>
              </a:rPr>
              <a:t>Claus</a:t>
            </a:r>
            <a:r>
              <a:rPr lang="es-EC" dirty="0">
                <a:latin typeface="Cambria" panose="02040503050406030204" pitchFamily="18" charset="0"/>
                <a:ea typeface="Cambria" panose="02040503050406030204" pitchFamily="18" charset="0"/>
              </a:rPr>
              <a:t> </a:t>
            </a:r>
            <a:r>
              <a:rPr lang="es-EC" i="1" dirty="0">
                <a:latin typeface="Cambria" panose="02040503050406030204" pitchFamily="18" charset="0"/>
                <a:ea typeface="Cambria" panose="02040503050406030204" pitchFamily="18" charset="0"/>
              </a:rPr>
              <a:t>Offe</a:t>
            </a:r>
            <a:r>
              <a:rPr lang="es-EC" dirty="0">
                <a:latin typeface="Cambria" panose="02040503050406030204" pitchFamily="18" charset="0"/>
                <a:ea typeface="Cambria" panose="02040503050406030204" pitchFamily="18" charset="0"/>
              </a:rPr>
              <a:t>, el Estado se encuentra constantemente condicionado por la dificultad de reconciliar dinámicamente, por una parte, los intereses de las clases que dirigen el proceso de acumulación, y, por otro lado, con alcanzar cierto grado de legitimación popular.</a:t>
            </a:r>
          </a:p>
          <a:p>
            <a:r>
              <a:rPr lang="es-EC" i="1" dirty="0">
                <a:latin typeface="Cambria" panose="02040503050406030204" pitchFamily="18" charset="0"/>
                <a:ea typeface="Cambria" panose="02040503050406030204" pitchFamily="18" charset="0"/>
              </a:rPr>
              <a:t>Joachim Hirsch </a:t>
            </a:r>
            <a:r>
              <a:rPr lang="es-EC" dirty="0">
                <a:latin typeface="Cambria" panose="02040503050406030204" pitchFamily="18" charset="0"/>
                <a:ea typeface="Cambria" panose="02040503050406030204" pitchFamily="18" charset="0"/>
              </a:rPr>
              <a:t>cuestiona las perspectivas instrumentalistas y estructuralistas porque estas están centradas más en analizar las relaciones antagónicas entre las diversas facciones de la clase capitalista que en las relaciones capital-trabajo, según el autor. Si el Estado es una forma de dominación de clase, sus actividades, objetivos y políticas públicas deben ser totalmente acordes a la acumulación de capital.</a:t>
            </a:r>
          </a:p>
        </p:txBody>
      </p:sp>
    </p:spTree>
    <p:extLst>
      <p:ext uri="{BB962C8B-B14F-4D97-AF65-F5344CB8AC3E}">
        <p14:creationId xmlns:p14="http://schemas.microsoft.com/office/powerpoint/2010/main" val="2930371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3. La corriente de la derivación</a:t>
            </a:r>
          </a:p>
        </p:txBody>
      </p:sp>
      <p:sp>
        <p:nvSpPr>
          <p:cNvPr id="3" name="Marcador de contenido 2"/>
          <p:cNvSpPr>
            <a:spLocks noGrp="1"/>
          </p:cNvSpPr>
          <p:nvPr>
            <p:ph idx="1"/>
          </p:nvPr>
        </p:nvSpPr>
        <p:spPr/>
        <p:txBody>
          <a:bodyPr/>
          <a:lstStyle/>
          <a:p>
            <a:r>
              <a:rPr lang="es-EC" i="1" dirty="0" err="1">
                <a:latin typeface="Cambria" panose="02040503050406030204" pitchFamily="18" charset="0"/>
                <a:ea typeface="Cambria" panose="02040503050406030204" pitchFamily="18" charset="0"/>
              </a:rPr>
              <a:t>Elmar</a:t>
            </a:r>
            <a:r>
              <a:rPr lang="es-EC" i="1" dirty="0">
                <a:latin typeface="Cambria" panose="02040503050406030204" pitchFamily="18" charset="0"/>
                <a:ea typeface="Cambria" panose="02040503050406030204" pitchFamily="18" charset="0"/>
              </a:rPr>
              <a:t> </a:t>
            </a:r>
            <a:r>
              <a:rPr lang="es-EC" i="1" dirty="0" err="1">
                <a:latin typeface="Cambria" panose="02040503050406030204" pitchFamily="18" charset="0"/>
                <a:ea typeface="Cambria" panose="02040503050406030204" pitchFamily="18" charset="0"/>
              </a:rPr>
              <a:t>Altvater</a:t>
            </a:r>
            <a:r>
              <a:rPr lang="es-EC" i="1" dirty="0">
                <a:latin typeface="Cambria" panose="02040503050406030204" pitchFamily="18" charset="0"/>
                <a:ea typeface="Cambria" panose="02040503050406030204" pitchFamily="18" charset="0"/>
              </a:rPr>
              <a:t> </a:t>
            </a:r>
            <a:r>
              <a:rPr lang="es-EC" dirty="0">
                <a:latin typeface="Cambria" panose="02040503050406030204" pitchFamily="18" charset="0"/>
                <a:ea typeface="Cambria" panose="02040503050406030204" pitchFamily="18" charset="0"/>
              </a:rPr>
              <a:t>retoma las aportaciones que presenta Marx y Engels en La ideología alemana, y afirma que «si el Estado expresa el interés general del capital no lo hace en forma libre de contradicciones»… el Estado actuando de una «forma no capitalista»  asegura la relación social del capital. </a:t>
            </a:r>
          </a:p>
          <a:p>
            <a:r>
              <a:rPr lang="es-EC" dirty="0" err="1">
                <a:latin typeface="Cambria" panose="02040503050406030204" pitchFamily="18" charset="0"/>
                <a:ea typeface="Cambria" panose="02040503050406030204" pitchFamily="18" charset="0"/>
              </a:rPr>
              <a:t>Altvater</a:t>
            </a:r>
            <a:r>
              <a:rPr lang="es-EC" dirty="0">
                <a:latin typeface="Cambria" panose="02040503050406030204" pitchFamily="18" charset="0"/>
                <a:ea typeface="Cambria" panose="02040503050406030204" pitchFamily="18" charset="0"/>
              </a:rPr>
              <a:t> vincula de forma directa el funcionamiento del Estado burgués con las crisis periódicas del capitalismo y la teoría de los ciclos en la economía. </a:t>
            </a:r>
          </a:p>
        </p:txBody>
      </p:sp>
    </p:spTree>
    <p:extLst>
      <p:ext uri="{BB962C8B-B14F-4D97-AF65-F5344CB8AC3E}">
        <p14:creationId xmlns:p14="http://schemas.microsoft.com/office/powerpoint/2010/main" val="2601669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4. La corriente de la regulación</a:t>
            </a:r>
          </a:p>
        </p:txBody>
      </p:sp>
      <p:sp>
        <p:nvSpPr>
          <p:cNvPr id="3" name="Marcador de contenido 2"/>
          <p:cNvSpPr>
            <a:spLocks noGrp="1"/>
          </p:cNvSpPr>
          <p:nvPr>
            <p:ph idx="1"/>
          </p:nvPr>
        </p:nvSpPr>
        <p:spPr/>
        <p:txBody>
          <a:bodyPr/>
          <a:lstStyle/>
          <a:p>
            <a:r>
              <a:rPr lang="es-EC" dirty="0">
                <a:latin typeface="Cambria" panose="02040503050406030204" pitchFamily="18" charset="0"/>
                <a:ea typeface="Cambria" panose="02040503050406030204" pitchFamily="18" charset="0"/>
              </a:rPr>
              <a:t>La forma correcta de analizar el sistema capitalista, el Estado y las políticas públicas que este legisla y ejecuta, es entendiendo en primer lugar que es necesario distinguir diferentes niveles de análisis para distintos niveles de abstracción y de generalidad, y, en segundo lugar, investigar las articulaciones entre las relaciones sociales y la organización económica. </a:t>
            </a:r>
          </a:p>
          <a:p>
            <a:r>
              <a:rPr lang="es-EC" dirty="0">
                <a:latin typeface="Cambria" panose="02040503050406030204" pitchFamily="18" charset="0"/>
                <a:ea typeface="Cambria" panose="02040503050406030204" pitchFamily="18" charset="0"/>
              </a:rPr>
              <a:t>Para </a:t>
            </a:r>
            <a:r>
              <a:rPr lang="es-EC" i="1" dirty="0">
                <a:latin typeface="Cambria" panose="02040503050406030204" pitchFamily="18" charset="0"/>
                <a:ea typeface="Cambria" panose="02040503050406030204" pitchFamily="18" charset="0"/>
              </a:rPr>
              <a:t>Bruno </a:t>
            </a:r>
            <a:r>
              <a:rPr lang="es-EC" i="1" dirty="0" err="1">
                <a:latin typeface="Cambria" panose="02040503050406030204" pitchFamily="18" charset="0"/>
                <a:ea typeface="Cambria" panose="02040503050406030204" pitchFamily="18" charset="0"/>
              </a:rPr>
              <a:t>Théret</a:t>
            </a:r>
            <a:r>
              <a:rPr lang="es-EC" i="1" dirty="0">
                <a:latin typeface="Cambria" panose="02040503050406030204" pitchFamily="18" charset="0"/>
                <a:ea typeface="Cambria" panose="02040503050406030204" pitchFamily="18" charset="0"/>
              </a:rPr>
              <a:t> </a:t>
            </a:r>
            <a:r>
              <a:rPr lang="es-EC" dirty="0">
                <a:latin typeface="Cambria" panose="02040503050406030204" pitchFamily="18" charset="0"/>
                <a:ea typeface="Cambria" panose="02040503050406030204" pitchFamily="18" charset="0"/>
              </a:rPr>
              <a:t>el Estado debe analizarse (como una relación social) a partir de sus funciones prácticas originarias, es decir, sus capacidades tributarias e impositivas. </a:t>
            </a:r>
          </a:p>
        </p:txBody>
      </p:sp>
    </p:spTree>
    <p:extLst>
      <p:ext uri="{BB962C8B-B14F-4D97-AF65-F5344CB8AC3E}">
        <p14:creationId xmlns:p14="http://schemas.microsoft.com/office/powerpoint/2010/main" val="146053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latin typeface="Cambria" panose="02040503050406030204" pitchFamily="18" charset="0"/>
                <a:ea typeface="Cambria" panose="02040503050406030204" pitchFamily="18" charset="0"/>
              </a:rPr>
              <a:t>4. La corriente de la regulación</a:t>
            </a:r>
          </a:p>
        </p:txBody>
      </p:sp>
      <p:sp>
        <p:nvSpPr>
          <p:cNvPr id="3" name="Marcador de contenido 2"/>
          <p:cNvSpPr>
            <a:spLocks noGrp="1"/>
          </p:cNvSpPr>
          <p:nvPr>
            <p:ph idx="1"/>
          </p:nvPr>
        </p:nvSpPr>
        <p:spPr/>
        <p:txBody>
          <a:bodyPr>
            <a:normAutofit fontScale="92500" lnSpcReduction="10000"/>
          </a:bodyPr>
          <a:lstStyle/>
          <a:p>
            <a:r>
              <a:rPr lang="es-EC" dirty="0">
                <a:latin typeface="Cambria" panose="02040503050406030204" pitchFamily="18" charset="0"/>
                <a:ea typeface="Cambria" panose="02040503050406030204" pitchFamily="18" charset="0"/>
              </a:rPr>
              <a:t>Según </a:t>
            </a:r>
            <a:r>
              <a:rPr lang="es-EC" dirty="0" err="1">
                <a:latin typeface="Cambria" panose="02040503050406030204" pitchFamily="18" charset="0"/>
                <a:ea typeface="Cambria" panose="02040503050406030204" pitchFamily="18" charset="0"/>
              </a:rPr>
              <a:t>Théret</a:t>
            </a:r>
            <a:r>
              <a:rPr lang="es-EC" dirty="0">
                <a:latin typeface="Cambria" panose="02040503050406030204" pitchFamily="18" charset="0"/>
                <a:ea typeface="Cambria" panose="02040503050406030204" pitchFamily="18" charset="0"/>
              </a:rPr>
              <a:t> el Estado capitalista actual solo se puede llegar a entender atendiendo en primer lugar a los nexos y relaciones que se han establecido entre el régimen de acumulación y el régimen fiscal financiero, dependientes a su vez de dos «elementos independientes»: (1) el destino de los gastos y la inversión pública; y, (2) el papel del financiamiento privado en el sistema económico. </a:t>
            </a:r>
          </a:p>
          <a:p>
            <a:r>
              <a:rPr lang="es-EC" dirty="0">
                <a:latin typeface="Cambria" panose="02040503050406030204" pitchFamily="18" charset="0"/>
                <a:ea typeface="Cambria" panose="02040503050406030204" pitchFamily="18" charset="0"/>
              </a:rPr>
              <a:t>Según Rodríguez (2015): «El Estado, en suma, no tiene tendencia a desaparecer con la globalización sino a reconfigurarse en un nuevo modelo al servicio más directo aún de las fuerzas mundiales del mercado, reduciendo al máximo posible todas las políticas sociales y despejando los espacios estatales de todo tipo de legislación y obstáculos al libre desenvolvimiento de las fuerzas del mercado y la lógica de la acumulación capitalista a nivel mundial».</a:t>
            </a:r>
          </a:p>
        </p:txBody>
      </p:sp>
    </p:spTree>
    <p:extLst>
      <p:ext uri="{BB962C8B-B14F-4D97-AF65-F5344CB8AC3E}">
        <p14:creationId xmlns:p14="http://schemas.microsoft.com/office/powerpoint/2010/main" val="29288199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TotalTime>
  <Words>1051</Words>
  <Application>Microsoft Office PowerPoint</Application>
  <PresentationFormat>Panorámica</PresentationFormat>
  <Paragraphs>45</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Cambria</vt:lpstr>
      <vt:lpstr>Tema de Office</vt:lpstr>
      <vt:lpstr>Presentación de PowerPoint</vt:lpstr>
      <vt:lpstr>Índice de la presentación</vt:lpstr>
      <vt:lpstr>1. Introducción</vt:lpstr>
      <vt:lpstr>2. La corriente estructuralista</vt:lpstr>
      <vt:lpstr>2. La corriente estructuralista</vt:lpstr>
      <vt:lpstr>3. La corriente de la derivación</vt:lpstr>
      <vt:lpstr>3. La corriente de la derivación</vt:lpstr>
      <vt:lpstr>4. La corriente de la regulación</vt:lpstr>
      <vt:lpstr>4. La corriente de la regulación</vt:lpstr>
      <vt:lpstr>5. La corriente de la dependencia marxista</vt:lpstr>
      <vt:lpstr>5. La corriente de la dependencia marxista</vt:lpstr>
      <vt:lpstr>6. Discusión y conclusiones</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grandes corporaciones agroindustriales y la agricultura contractual: Aproximaciones teóricas</dc:title>
  <dc:creator>ISIP - Profesores</dc:creator>
  <cp:lastModifiedBy>CHRISTIAN RAFAEL OROZCO SUAREZ</cp:lastModifiedBy>
  <cp:revision>37</cp:revision>
  <dcterms:created xsi:type="dcterms:W3CDTF">2022-04-18T17:52:53Z</dcterms:created>
  <dcterms:modified xsi:type="dcterms:W3CDTF">2025-03-08T14:44:57Z</dcterms:modified>
</cp:coreProperties>
</file>