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57" r:id="rId3"/>
    <p:sldId id="258" r:id="rId4"/>
    <p:sldId id="259" r:id="rId5"/>
    <p:sldId id="260" r:id="rId6"/>
    <p:sldId id="261" r:id="rId7"/>
    <p:sldId id="269" r:id="rId8"/>
    <p:sldId id="262" r:id="rId9"/>
    <p:sldId id="270" r:id="rId10"/>
    <p:sldId id="263" r:id="rId11"/>
    <p:sldId id="271" r:id="rId12"/>
    <p:sldId id="264" r:id="rId13"/>
    <p:sldId id="272" r:id="rId14"/>
    <p:sldId id="265" r:id="rId15"/>
    <p:sldId id="268" r:id="rId16"/>
    <p:sldId id="273"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23" autoAdjust="0"/>
  </p:normalViewPr>
  <p:slideViewPr>
    <p:cSldViewPr snapToGrid="0">
      <p:cViewPr varScale="1">
        <p:scale>
          <a:sx n="66" d="100"/>
          <a:sy n="66"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9A1D15-9708-4B4E-AE17-A4B886B73B07}" type="datetimeFigureOut">
              <a:rPr lang="es-GT" smtClean="0"/>
              <a:t>11/03/2025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403B27B-1008-4DA0-ADDA-A7618E15B280}" type="slidenum">
              <a:rPr lang="es-GT" smtClean="0"/>
              <a:t>‹Nº›</a:t>
            </a:fld>
            <a:endParaRPr lang="es-GT"/>
          </a:p>
        </p:txBody>
      </p:sp>
    </p:spTree>
    <p:extLst>
      <p:ext uri="{BB962C8B-B14F-4D97-AF65-F5344CB8AC3E}">
        <p14:creationId xmlns:p14="http://schemas.microsoft.com/office/powerpoint/2010/main" val="183174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9A1D15-9708-4B4E-AE17-A4B886B73B07}" type="datetimeFigureOut">
              <a:rPr lang="es-GT" smtClean="0"/>
              <a:t>11/03/2025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141599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9A1D15-9708-4B4E-AE17-A4B886B73B07}" type="datetimeFigureOut">
              <a:rPr lang="es-GT" smtClean="0"/>
              <a:t>11/03/2025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19142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9A1D15-9708-4B4E-AE17-A4B886B73B07}" type="datetimeFigureOut">
              <a:rPr lang="es-GT" smtClean="0"/>
              <a:t>11/03/2025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41698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9A9A1D15-9708-4B4E-AE17-A4B886B73B07}" type="datetimeFigureOut">
              <a:rPr lang="es-GT" smtClean="0"/>
              <a:t>11/03/2025</a:t>
            </a:fld>
            <a:endParaRPr lang="es-GT"/>
          </a:p>
        </p:txBody>
      </p:sp>
      <p:sp>
        <p:nvSpPr>
          <p:cNvPr id="5" name="Footer Placeholder 4"/>
          <p:cNvSpPr>
            <a:spLocks noGrp="1"/>
          </p:cNvSpPr>
          <p:nvPr>
            <p:ph type="ftr" sz="quarter" idx="11"/>
          </p:nvPr>
        </p:nvSpPr>
        <p:spPr>
          <a:xfrm>
            <a:off x="2182708" y="6272784"/>
            <a:ext cx="6327648" cy="365125"/>
          </a:xfrm>
        </p:spPr>
        <p:txBody>
          <a:bodyPr/>
          <a:lstStyle/>
          <a:p>
            <a:endParaRPr lang="es-G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403B27B-1008-4DA0-ADDA-A7618E15B280}" type="slidenum">
              <a:rPr lang="es-GT" smtClean="0"/>
              <a:t>‹Nº›</a:t>
            </a:fld>
            <a:endParaRPr lang="es-GT"/>
          </a:p>
        </p:txBody>
      </p:sp>
    </p:spTree>
    <p:extLst>
      <p:ext uri="{BB962C8B-B14F-4D97-AF65-F5344CB8AC3E}">
        <p14:creationId xmlns:p14="http://schemas.microsoft.com/office/powerpoint/2010/main" val="20107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A9A1D15-9708-4B4E-AE17-A4B886B73B07}" type="datetimeFigureOut">
              <a:rPr lang="es-GT" smtClean="0"/>
              <a:t>11/03/2025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303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9A1D15-9708-4B4E-AE17-A4B886B73B07}" type="datetimeFigureOut">
              <a:rPr lang="es-GT" smtClean="0"/>
              <a:t>11/03/2025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338319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A9A1D15-9708-4B4E-AE17-A4B886B73B07}" type="datetimeFigureOut">
              <a:rPr lang="es-GT" smtClean="0"/>
              <a:t>11/03/2025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13581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A1D15-9708-4B4E-AE17-A4B886B73B07}" type="datetimeFigureOut">
              <a:rPr lang="es-GT" smtClean="0"/>
              <a:t>11/03/2025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43122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A9A1D15-9708-4B4E-AE17-A4B886B73B07}" type="datetimeFigureOut">
              <a:rPr lang="es-GT" smtClean="0"/>
              <a:t>11/03/2025</a:t>
            </a:fld>
            <a:endParaRPr lang="es-GT"/>
          </a:p>
        </p:txBody>
      </p:sp>
      <p:sp>
        <p:nvSpPr>
          <p:cNvPr id="6" name="Footer Placeholder 5"/>
          <p:cNvSpPr>
            <a:spLocks noGrp="1"/>
          </p:cNvSpPr>
          <p:nvPr>
            <p:ph type="ftr" sz="quarter" idx="11"/>
          </p:nvPr>
        </p:nvSpPr>
        <p:spPr/>
        <p:txBody>
          <a:bodyPr/>
          <a:lstStyle/>
          <a:p>
            <a:endParaRPr lang="es-G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398772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A9A1D15-9708-4B4E-AE17-A4B886B73B07}" type="datetimeFigureOut">
              <a:rPr lang="es-GT" smtClean="0"/>
              <a:t>11/03/2025</a:t>
            </a:fld>
            <a:endParaRPr lang="es-G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403B27B-1008-4DA0-ADDA-A7618E15B280}" type="slidenum">
              <a:rPr lang="es-GT" smtClean="0"/>
              <a:t>‹Nº›</a:t>
            </a:fld>
            <a:endParaRPr lang="es-GT"/>
          </a:p>
        </p:txBody>
      </p:sp>
    </p:spTree>
    <p:extLst>
      <p:ext uri="{BB962C8B-B14F-4D97-AF65-F5344CB8AC3E}">
        <p14:creationId xmlns:p14="http://schemas.microsoft.com/office/powerpoint/2010/main" val="269424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A9A1D15-9708-4B4E-AE17-A4B886B73B07}" type="datetimeFigureOut">
              <a:rPr lang="es-GT" smtClean="0"/>
              <a:t>11/03/2025</a:t>
            </a:fld>
            <a:endParaRPr lang="es-G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G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403B27B-1008-4DA0-ADDA-A7618E15B280}" type="slidenum">
              <a:rPr lang="es-GT" smtClean="0"/>
              <a:t>‹Nº›</a:t>
            </a:fld>
            <a:endParaRPr lang="es-GT"/>
          </a:p>
        </p:txBody>
      </p:sp>
    </p:spTree>
    <p:extLst>
      <p:ext uri="{BB962C8B-B14F-4D97-AF65-F5344CB8AC3E}">
        <p14:creationId xmlns:p14="http://schemas.microsoft.com/office/powerpoint/2010/main" val="8938856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web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web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8.webp"/><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DFF68-B03C-2475-D42A-3576243EB7E4}"/>
              </a:ext>
            </a:extLst>
          </p:cNvPr>
          <p:cNvSpPr>
            <a:spLocks noGrp="1"/>
          </p:cNvSpPr>
          <p:nvPr>
            <p:ph type="ctrTitle"/>
          </p:nvPr>
        </p:nvSpPr>
        <p:spPr/>
        <p:txBody>
          <a:bodyPr>
            <a:noAutofit/>
          </a:bodyPr>
          <a:lstStyle/>
          <a:p>
            <a:pPr algn="ctr"/>
            <a:r>
              <a:rPr lang="es-ES" sz="5400" dirty="0"/>
              <a:t>¿La exportación de seres humanos como actividad productiva? Guatemala a través de la Teoría Marxista de la Dependencia</a:t>
            </a:r>
            <a:endParaRPr lang="es-GT" sz="5400" dirty="0"/>
          </a:p>
        </p:txBody>
      </p:sp>
      <p:sp>
        <p:nvSpPr>
          <p:cNvPr id="3" name="Subtítulo 2">
            <a:extLst>
              <a:ext uri="{FF2B5EF4-FFF2-40B4-BE49-F238E27FC236}">
                <a16:creationId xmlns:a16="http://schemas.microsoft.com/office/drawing/2014/main" id="{85A52972-6F78-EE1A-57A0-D113A64E6E9D}"/>
              </a:ext>
            </a:extLst>
          </p:cNvPr>
          <p:cNvSpPr>
            <a:spLocks noGrp="1"/>
          </p:cNvSpPr>
          <p:nvPr>
            <p:ph type="subTitle" idx="1"/>
          </p:nvPr>
        </p:nvSpPr>
        <p:spPr/>
        <p:txBody>
          <a:bodyPr/>
          <a:lstStyle/>
          <a:p>
            <a:r>
              <a:rPr lang="es-ES" dirty="0"/>
              <a:t>Por: Melvin Arnoldo Beltetón Morales</a:t>
            </a:r>
            <a:endParaRPr lang="es-GT" dirty="0"/>
          </a:p>
        </p:txBody>
      </p:sp>
    </p:spTree>
    <p:extLst>
      <p:ext uri="{BB962C8B-B14F-4D97-AF65-F5344CB8AC3E}">
        <p14:creationId xmlns:p14="http://schemas.microsoft.com/office/powerpoint/2010/main" val="1976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D034B-62E4-9E68-B3ED-33A1FB9B6198}"/>
              </a:ext>
            </a:extLst>
          </p:cNvPr>
          <p:cNvSpPr>
            <a:spLocks noGrp="1"/>
          </p:cNvSpPr>
          <p:nvPr>
            <p:ph type="title"/>
          </p:nvPr>
        </p:nvSpPr>
        <p:spPr/>
        <p:txBody>
          <a:bodyPr/>
          <a:lstStyle/>
          <a:p>
            <a:pPr algn="ctr"/>
            <a:r>
              <a:rPr lang="es-ES" dirty="0"/>
              <a:t>El presente</a:t>
            </a:r>
            <a:endParaRPr lang="es-GT" dirty="0"/>
          </a:p>
        </p:txBody>
      </p:sp>
      <p:pic>
        <p:nvPicPr>
          <p:cNvPr id="5" name="Marcador de contenido 4">
            <a:extLst>
              <a:ext uri="{FF2B5EF4-FFF2-40B4-BE49-F238E27FC236}">
                <a16:creationId xmlns:a16="http://schemas.microsoft.com/office/drawing/2014/main" id="{05FC36F5-4D2B-BAF9-8ABD-9131A96797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4199" y="1923700"/>
            <a:ext cx="1313079" cy="1959324"/>
          </a:xfrm>
        </p:spPr>
      </p:pic>
      <p:pic>
        <p:nvPicPr>
          <p:cNvPr id="7" name="Imagen 6">
            <a:extLst>
              <a:ext uri="{FF2B5EF4-FFF2-40B4-BE49-F238E27FC236}">
                <a16:creationId xmlns:a16="http://schemas.microsoft.com/office/drawing/2014/main" id="{CD1FBC40-E3B5-300D-117E-729A00E5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253" y="228630"/>
            <a:ext cx="3408025" cy="1609345"/>
          </a:xfrm>
          <a:prstGeom prst="rect">
            <a:avLst/>
          </a:prstGeom>
        </p:spPr>
      </p:pic>
      <p:pic>
        <p:nvPicPr>
          <p:cNvPr id="9" name="Imagen 8">
            <a:extLst>
              <a:ext uri="{FF2B5EF4-FFF2-40B4-BE49-F238E27FC236}">
                <a16:creationId xmlns:a16="http://schemas.microsoft.com/office/drawing/2014/main" id="{29FAE649-F33D-01AA-174E-D95A7F5EA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432" y="2021824"/>
            <a:ext cx="2350768" cy="1763076"/>
          </a:xfrm>
          <a:prstGeom prst="rect">
            <a:avLst/>
          </a:prstGeom>
        </p:spPr>
      </p:pic>
      <p:pic>
        <p:nvPicPr>
          <p:cNvPr id="11" name="Imagen 10">
            <a:extLst>
              <a:ext uri="{FF2B5EF4-FFF2-40B4-BE49-F238E27FC236}">
                <a16:creationId xmlns:a16="http://schemas.microsoft.com/office/drawing/2014/main" id="{331DD914-754E-D8D8-9531-8E4FC6E5E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046" y="4066873"/>
            <a:ext cx="3871225" cy="2013037"/>
          </a:xfrm>
          <a:prstGeom prst="rect">
            <a:avLst/>
          </a:prstGeom>
        </p:spPr>
      </p:pic>
      <p:sp>
        <p:nvSpPr>
          <p:cNvPr id="3" name="CuadroTexto 2">
            <a:extLst>
              <a:ext uri="{FF2B5EF4-FFF2-40B4-BE49-F238E27FC236}">
                <a16:creationId xmlns:a16="http://schemas.microsoft.com/office/drawing/2014/main" id="{458BEBBA-8EBB-4F75-114B-ED5E1ECB207A}"/>
              </a:ext>
            </a:extLst>
          </p:cNvPr>
          <p:cNvSpPr txBox="1"/>
          <p:nvPr/>
        </p:nvSpPr>
        <p:spPr>
          <a:xfrm>
            <a:off x="222698" y="1663803"/>
            <a:ext cx="7634514" cy="5062924"/>
          </a:xfrm>
          <a:prstGeom prst="rect">
            <a:avLst/>
          </a:prstGeom>
          <a:noFill/>
        </p:spPr>
        <p:txBody>
          <a:bodyPr wrap="square" rtlCol="0">
            <a:spAutoFit/>
          </a:bodyPr>
          <a:lstStyle/>
          <a:p>
            <a:pPr marL="285750" indent="-285750" algn="just">
              <a:buFont typeface="Arial" panose="020B0604020202020204" pitchFamily="34" charset="0"/>
              <a:buChar char="•"/>
            </a:pPr>
            <a:r>
              <a:rPr lang="es-GT" sz="1700" dirty="0">
                <a:ea typeface="Aptos" panose="020B0004020202020204" pitchFamily="34" charset="0"/>
              </a:rPr>
              <a:t>A pesar de</a:t>
            </a:r>
            <a:r>
              <a:rPr lang="es-GT" sz="1700" dirty="0">
                <a:effectLst/>
                <a:ea typeface="Aptos" panose="020B0004020202020204" pitchFamily="34" charset="0"/>
              </a:rPr>
              <a:t> los esfuerzos de la oligarquía terrateniente por mantener su hegemonía, el proceso revolucionario había dado cuotas mínimas de poder a una incipiente burguesía industrial.</a:t>
            </a:r>
          </a:p>
          <a:p>
            <a:pPr marL="285750" indent="-285750" algn="just">
              <a:buFont typeface="Arial" panose="020B0604020202020204" pitchFamily="34" charset="0"/>
              <a:buChar char="•"/>
            </a:pPr>
            <a:r>
              <a:rPr lang="es-GT" sz="1700" dirty="0">
                <a:effectLst/>
                <a:ea typeface="Aptos" panose="020B0004020202020204" pitchFamily="34" charset="0"/>
              </a:rPr>
              <a:t>Para 1980, es más que evidente que el eje central del funcionamiento del capitalismo dependiente guatemalteco es la superexplotación. </a:t>
            </a:r>
            <a:endParaRPr lang="es-GT" sz="1700" dirty="0">
              <a:ea typeface="Aptos" panose="020B0004020202020204" pitchFamily="34" charset="0"/>
            </a:endParaRPr>
          </a:p>
          <a:p>
            <a:pPr marL="285750" indent="-285750" algn="just">
              <a:buFont typeface="Arial" panose="020B0604020202020204" pitchFamily="34" charset="0"/>
              <a:buChar char="•"/>
            </a:pPr>
            <a:r>
              <a:rPr lang="es-GT" sz="1700" dirty="0">
                <a:effectLst/>
                <a:ea typeface="Aptos" panose="020B0004020202020204" pitchFamily="34" charset="0"/>
              </a:rPr>
              <a:t>A esta superexplotación la acompañará una represión brutal durante la segunda mitad del siglo XX.</a:t>
            </a:r>
          </a:p>
          <a:p>
            <a:pPr marL="285750" indent="-285750" algn="just">
              <a:buFont typeface="Arial" panose="020B0604020202020204" pitchFamily="34" charset="0"/>
              <a:buChar char="•"/>
            </a:pPr>
            <a:r>
              <a:rPr lang="es-GT" sz="1700" dirty="0">
                <a:effectLst/>
                <a:ea typeface="Aptos" panose="020B0004020202020204" pitchFamily="34" charset="0"/>
              </a:rPr>
              <a:t>Guatemala también se integraría a la globalización neoliberal. A través de la desregulación, la privatización y la deslocalización, la economía guatemalteca atravesará un tercer periodo de cambios estructurales en su matriz productiva.</a:t>
            </a:r>
          </a:p>
          <a:p>
            <a:pPr marL="285750" indent="-285750" algn="just">
              <a:buFont typeface="Arial" panose="020B0604020202020204" pitchFamily="34" charset="0"/>
              <a:buChar char="•"/>
            </a:pPr>
            <a:r>
              <a:rPr lang="es-GT" sz="1700" dirty="0">
                <a:effectLst/>
                <a:ea typeface="Aptos" panose="020B0004020202020204" pitchFamily="34" charset="0"/>
              </a:rPr>
              <a:t>Este proceso se verá acompañado por la introducción de las maquiladoras de confección como nueva forma de organización del trabajo, amparada por el Estado.</a:t>
            </a:r>
          </a:p>
          <a:p>
            <a:pPr marL="285750" indent="-285750" algn="just">
              <a:buFont typeface="Arial" panose="020B0604020202020204" pitchFamily="34" charset="0"/>
              <a:buChar char="•"/>
            </a:pPr>
            <a:r>
              <a:rPr lang="es-GT" sz="1700" dirty="0">
                <a:effectLst/>
                <a:ea typeface="Aptos" panose="020B0004020202020204" pitchFamily="34" charset="0"/>
              </a:rPr>
              <a:t>Estos procesos de reorganización del trabajo estaban orientados a mantener la esencia del capitalismo dependiente guatemalteco.</a:t>
            </a:r>
          </a:p>
          <a:p>
            <a:pPr marL="285750" indent="-285750" algn="just">
              <a:buFont typeface="Arial" panose="020B0604020202020204" pitchFamily="34" charset="0"/>
              <a:buChar char="•"/>
            </a:pPr>
            <a:r>
              <a:rPr lang="es-GT" sz="1700" dirty="0"/>
              <a:t>Estos procesos de reestructuración de la matriz productiva tienen como resultado que, a día de hoy, el 71.1% de la población labore en la informalidad.</a:t>
            </a:r>
          </a:p>
        </p:txBody>
      </p:sp>
    </p:spTree>
    <p:extLst>
      <p:ext uri="{BB962C8B-B14F-4D97-AF65-F5344CB8AC3E}">
        <p14:creationId xmlns:p14="http://schemas.microsoft.com/office/powerpoint/2010/main" val="346565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247AB64-C594-6FFD-46BD-D38415E0798A}"/>
              </a:ext>
            </a:extLst>
          </p:cNvPr>
          <p:cNvSpPr txBox="1"/>
          <p:nvPr/>
        </p:nvSpPr>
        <p:spPr>
          <a:xfrm>
            <a:off x="1582058" y="1012954"/>
            <a:ext cx="9027884" cy="4832092"/>
          </a:xfrm>
          <a:prstGeom prst="rect">
            <a:avLst/>
          </a:prstGeom>
          <a:noFill/>
        </p:spPr>
        <p:txBody>
          <a:bodyPr wrap="square" rtlCol="0">
            <a:spAutoFit/>
          </a:bodyPr>
          <a:lstStyle/>
          <a:p>
            <a:pPr algn="just"/>
            <a:r>
              <a:rPr lang="es-GT" sz="2800" kern="100" dirty="0">
                <a:effectLst/>
                <a:ea typeface="Aptos" panose="020B0004020202020204" pitchFamily="34" charset="0"/>
                <a:cs typeface="Times New Roman" panose="02020603050405020304" pitchFamily="18" charset="0"/>
              </a:rPr>
              <a:t>La estrategia de industrialización basada en el modelo de sustitución de importaciones, en vez de romper con el subdesarrollo, solo reestableció las condiciones de dependencia sobre nuevos parámetros, resultando, incluso, en una peor distribución de la renta, una </a:t>
            </a:r>
            <a:r>
              <a:rPr lang="es-ES" sz="2800" kern="100" dirty="0">
                <a:effectLst/>
                <a:ea typeface="Aptos" panose="020B0004020202020204" pitchFamily="34" charset="0"/>
                <a:cs typeface="Times New Roman" panose="02020603050405020304" pitchFamily="18" charset="0"/>
              </a:rPr>
              <a:t>demanda interna demasiado débil para sostener la industrialización, una continuada y creciente internacionalización de las economías con la presencia de las multinacionales en los sectores industriales principales. </a:t>
            </a:r>
            <a:r>
              <a:rPr lang="es-GT" sz="2800" kern="100" dirty="0">
                <a:effectLst/>
                <a:ea typeface="Aptos" panose="020B0004020202020204" pitchFamily="34" charset="0"/>
                <a:cs typeface="Times New Roman" panose="02020603050405020304" pitchFamily="18" charset="0"/>
              </a:rPr>
              <a:t>(Barreto </a:t>
            </a:r>
            <a:r>
              <a:rPr lang="es-GT" sz="2800" kern="100" dirty="0" err="1">
                <a:effectLst/>
                <a:ea typeface="Aptos" panose="020B0004020202020204" pitchFamily="34" charset="0"/>
                <a:cs typeface="Times New Roman" panose="02020603050405020304" pitchFamily="18" charset="0"/>
              </a:rPr>
              <a:t>Trindade</a:t>
            </a:r>
            <a:r>
              <a:rPr lang="es-GT" sz="2800" kern="100" dirty="0">
                <a:effectLst/>
                <a:ea typeface="Aptos" panose="020B0004020202020204" pitchFamily="34" charset="0"/>
                <a:cs typeface="Times New Roman" panose="02020603050405020304" pitchFamily="18" charset="0"/>
              </a:rPr>
              <a:t>, 2018)</a:t>
            </a:r>
          </a:p>
        </p:txBody>
      </p:sp>
    </p:spTree>
    <p:extLst>
      <p:ext uri="{BB962C8B-B14F-4D97-AF65-F5344CB8AC3E}">
        <p14:creationId xmlns:p14="http://schemas.microsoft.com/office/powerpoint/2010/main" val="121056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77F6F-5139-3009-1635-8DC8B731246F}"/>
              </a:ext>
            </a:extLst>
          </p:cNvPr>
          <p:cNvSpPr>
            <a:spLocks noGrp="1"/>
          </p:cNvSpPr>
          <p:nvPr>
            <p:ph type="title"/>
          </p:nvPr>
        </p:nvSpPr>
        <p:spPr/>
        <p:txBody>
          <a:bodyPr>
            <a:normAutofit/>
          </a:bodyPr>
          <a:lstStyle/>
          <a:p>
            <a:pPr algn="ctr"/>
            <a:r>
              <a:rPr lang="es-ES" dirty="0"/>
              <a:t>Condiciones materiales en Guatemala</a:t>
            </a:r>
            <a:endParaRPr lang="es-GT" dirty="0"/>
          </a:p>
        </p:txBody>
      </p:sp>
      <p:pic>
        <p:nvPicPr>
          <p:cNvPr id="9" name="Imagen 8">
            <a:extLst>
              <a:ext uri="{FF2B5EF4-FFF2-40B4-BE49-F238E27FC236}">
                <a16:creationId xmlns:a16="http://schemas.microsoft.com/office/drawing/2014/main" id="{4450AC7D-1C66-04EB-3149-A4D859981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988" y="1978418"/>
            <a:ext cx="2995611" cy="2094970"/>
          </a:xfrm>
          <a:prstGeom prst="rect">
            <a:avLst/>
          </a:prstGeom>
        </p:spPr>
      </p:pic>
      <p:pic>
        <p:nvPicPr>
          <p:cNvPr id="11" name="Imagen 10">
            <a:extLst>
              <a:ext uri="{FF2B5EF4-FFF2-40B4-BE49-F238E27FC236}">
                <a16:creationId xmlns:a16="http://schemas.microsoft.com/office/drawing/2014/main" id="{06B484FA-62E4-9842-567B-FA7B040E9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889" y="4469644"/>
            <a:ext cx="3398710" cy="2269292"/>
          </a:xfrm>
          <a:prstGeom prst="rect">
            <a:avLst/>
          </a:prstGeom>
        </p:spPr>
      </p:pic>
      <p:sp>
        <p:nvSpPr>
          <p:cNvPr id="3" name="CuadroTexto 2">
            <a:extLst>
              <a:ext uri="{FF2B5EF4-FFF2-40B4-BE49-F238E27FC236}">
                <a16:creationId xmlns:a16="http://schemas.microsoft.com/office/drawing/2014/main" id="{63FF3623-FCF2-2D7F-0879-9A3A5FEF8F7D}"/>
              </a:ext>
            </a:extLst>
          </p:cNvPr>
          <p:cNvSpPr txBox="1"/>
          <p:nvPr/>
        </p:nvSpPr>
        <p:spPr>
          <a:xfrm>
            <a:off x="219317" y="1978419"/>
            <a:ext cx="7953829" cy="4413068"/>
          </a:xfrm>
          <a:prstGeom prst="rect">
            <a:avLst/>
          </a:prstGeom>
          <a:noFill/>
        </p:spPr>
        <p:txBody>
          <a:bodyPr wrap="square" rtlCol="0">
            <a:spAutoFit/>
          </a:bodyPr>
          <a:lstStyle/>
          <a:p>
            <a:pPr marL="285750" indent="-285750" algn="just">
              <a:lnSpc>
                <a:spcPct val="115000"/>
              </a:lnSpc>
              <a:spcAft>
                <a:spcPts val="800"/>
              </a:spcAft>
              <a:buFont typeface="Arial" panose="020B0604020202020204" pitchFamily="34" charset="0"/>
              <a:buChar char="•"/>
            </a:pPr>
            <a:r>
              <a:rPr lang="es-GT" kern="100" dirty="0">
                <a:ea typeface="Aptos" panose="020B0004020202020204" pitchFamily="34" charset="0"/>
                <a:cs typeface="Times New Roman" panose="02020603050405020304" pitchFamily="18" charset="0"/>
              </a:rPr>
              <a:t>E</a:t>
            </a:r>
            <a:r>
              <a:rPr lang="es-GT" sz="1800" kern="100" dirty="0">
                <a:effectLst/>
                <a:ea typeface="Aptos" panose="020B0004020202020204" pitchFamily="34" charset="0"/>
                <a:cs typeface="Times New Roman" panose="02020603050405020304" pitchFamily="18" charset="0"/>
              </a:rPr>
              <a:t>l 56% de la población vive en pobreza y de esta, el 16.2% vive en condiciones de extrema pobreza. La mortalidad en menores de 5 años es de 22 por cada 1000 niños. La inversión en salud es del 6.9% del PIB. Esto se refleja en una esperanza de vida de 69 años para el 2022, la cuarta más baja de América Latina y el Caribe.</a:t>
            </a:r>
          </a:p>
          <a:p>
            <a:pPr marL="285750" indent="-285750" algn="just">
              <a:lnSpc>
                <a:spcPct val="115000"/>
              </a:lnSpc>
              <a:spcAft>
                <a:spcPts val="800"/>
              </a:spcAft>
              <a:buFont typeface="Arial" panose="020B0604020202020204" pitchFamily="34" charset="0"/>
              <a:buChar char="•"/>
            </a:pPr>
            <a:r>
              <a:rPr lang="es-GT" altLang="es-GT" dirty="0">
                <a:ea typeface="Aptos" panose="020B0004020202020204" pitchFamily="34" charset="0"/>
                <a:cs typeface="Times New Roman" panose="02020603050405020304" pitchFamily="18" charset="0"/>
              </a:rPr>
              <a:t>Respecto a l</a:t>
            </a:r>
            <a:r>
              <a:rPr kumimoji="0" lang="es-GT" altLang="es-GT"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a desigualdad en la tenencia de la tierra, el principal factor productivo, a día de hoy, en Guatemala: casi la mitad de los productores guatemaltecos posee sólo el 3,2% de las tierras cultivables mientras que un 56,5% de estas se encuentran en manos del 1,8% de los productores. Un coeficiente de Gini de 0.42 para el año 2023. </a:t>
            </a:r>
            <a:r>
              <a:rPr lang="es-GT" altLang="es-GT" dirty="0">
                <a:ea typeface="Aptos" panose="020B0004020202020204" pitchFamily="34" charset="0"/>
                <a:cs typeface="Times New Roman" panose="02020603050405020304" pitchFamily="18" charset="0"/>
              </a:rPr>
              <a:t>U</a:t>
            </a:r>
            <a:r>
              <a:rPr kumimoji="0" lang="es-GT" altLang="es-GT"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n 46% de la población que sufre desnutrición crónica.</a:t>
            </a:r>
          </a:p>
          <a:p>
            <a:pPr marL="285750" indent="-285750" algn="just">
              <a:lnSpc>
                <a:spcPct val="115000"/>
              </a:lnSpc>
              <a:spcAft>
                <a:spcPts val="800"/>
              </a:spcAft>
              <a:buFont typeface="Arial" panose="020B0604020202020204" pitchFamily="34" charset="0"/>
              <a:buChar char="•"/>
            </a:pPr>
            <a:r>
              <a:rPr lang="es-GT" sz="1800" dirty="0">
                <a:effectLst/>
                <a:ea typeface="Aptos" panose="020B0004020202020204" pitchFamily="34" charset="0"/>
              </a:rPr>
              <a:t>16.1 homicidios por cada 100,000 habitantes y unas 25,151 denuncias por extorsión en el 2024</a:t>
            </a:r>
            <a:r>
              <a:rPr lang="es-GT" sz="1800" dirty="0">
                <a:ea typeface="Aptos" panose="020B0004020202020204" pitchFamily="34" charset="0"/>
                <a:cs typeface="Times New Roman" panose="02020603050405020304" pitchFamily="18" charset="0"/>
              </a:rPr>
              <a:t>.</a:t>
            </a:r>
            <a:endParaRPr kumimoji="0" lang="es-GT" altLang="es-GT"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9436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18CF1C0-E8F5-5553-DF38-A1E4926A3E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24" y="1672680"/>
            <a:ext cx="5494834" cy="3512640"/>
          </a:xfrm>
        </p:spPr>
      </p:pic>
      <p:sp>
        <p:nvSpPr>
          <p:cNvPr id="6" name="CuadroTexto 5">
            <a:extLst>
              <a:ext uri="{FF2B5EF4-FFF2-40B4-BE49-F238E27FC236}">
                <a16:creationId xmlns:a16="http://schemas.microsoft.com/office/drawing/2014/main" id="{3D69D2C0-6101-B2A1-8E2B-421DA32CBD08}"/>
              </a:ext>
            </a:extLst>
          </p:cNvPr>
          <p:cNvSpPr txBox="1"/>
          <p:nvPr/>
        </p:nvSpPr>
        <p:spPr>
          <a:xfrm>
            <a:off x="6096000" y="474345"/>
            <a:ext cx="5689599" cy="5909310"/>
          </a:xfrm>
          <a:prstGeom prst="rect">
            <a:avLst/>
          </a:prstGeom>
          <a:noFill/>
        </p:spPr>
        <p:txBody>
          <a:bodyPr wrap="square" rtlCol="0">
            <a:spAutoFit/>
          </a:bodyPr>
          <a:lstStyle/>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A pesar de estas cifras, la economía guatemalteca ha mantenido un crecimiento constante durante la última década (entre el 2014 y el 2023, un promedio de 3.2%, llegando a un 3.7% durante el año 2024, por encima de la media regional de 2.2%. </a:t>
            </a:r>
          </a:p>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Guatemala representa a la economía más grande de Centroamérica con un PIB de 110 mil millones de dólares para el año 2024. </a:t>
            </a:r>
          </a:p>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A esto se suma una inflación interanual, para enero del 2025, del 2.19%. </a:t>
            </a:r>
          </a:p>
          <a:p>
            <a:pPr marL="285750" indent="-285750" algn="just">
              <a:buFont typeface="Arial" panose="020B0604020202020204" pitchFamily="34" charset="0"/>
              <a:buChar char="•"/>
            </a:pPr>
            <a:r>
              <a:rPr lang="es-GT" kern="100" dirty="0">
                <a:ea typeface="Aptos" panose="020B0004020202020204" pitchFamily="34" charset="0"/>
                <a:cs typeface="Times New Roman" panose="02020603050405020304" pitchFamily="18" charset="0"/>
              </a:rPr>
              <a:t>E</a:t>
            </a:r>
            <a:r>
              <a:rPr lang="es-GT" sz="1800" kern="100" dirty="0">
                <a:effectLst/>
                <a:ea typeface="Aptos" panose="020B0004020202020204" pitchFamily="34" charset="0"/>
                <a:cs typeface="Times New Roman" panose="02020603050405020304" pitchFamily="18" charset="0"/>
              </a:rPr>
              <a:t>l país de América Latina con la menor deuda pública con respecto al PIB con un 26.7%, para septiembre del 2024.</a:t>
            </a:r>
          </a:p>
          <a:p>
            <a:pPr marL="285750" indent="-285750" algn="just">
              <a:buFont typeface="Arial" panose="020B0604020202020204" pitchFamily="34" charset="0"/>
              <a:buChar char="•"/>
            </a:pPr>
            <a:r>
              <a:rPr lang="es-GT" kern="100" dirty="0">
                <a:ea typeface="Aptos" panose="020B0004020202020204" pitchFamily="34" charset="0"/>
                <a:cs typeface="Times New Roman" panose="02020603050405020304" pitchFamily="18" charset="0"/>
              </a:rPr>
              <a:t>U</a:t>
            </a:r>
            <a:r>
              <a:rPr lang="es-GT" sz="1800" kern="100" dirty="0">
                <a:effectLst/>
                <a:ea typeface="Aptos" panose="020B0004020202020204" pitchFamily="34" charset="0"/>
                <a:cs typeface="Times New Roman" panose="02020603050405020304" pitchFamily="18" charset="0"/>
              </a:rPr>
              <a:t>n tipo de cambio de Q.7.72 quetzales por dólar, el mejor posicionado del istmo. </a:t>
            </a:r>
          </a:p>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Una economía con estas características tan atractivas para la burguesía guatemalteca y para los inversionistas extranjeros en un país como Guatemala solo puede mantenerse a costa de la explotación redoblada de sus trabajadores.</a:t>
            </a:r>
          </a:p>
        </p:txBody>
      </p:sp>
    </p:spTree>
    <p:extLst>
      <p:ext uri="{BB962C8B-B14F-4D97-AF65-F5344CB8AC3E}">
        <p14:creationId xmlns:p14="http://schemas.microsoft.com/office/powerpoint/2010/main" val="396489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8606D-0CEA-7B12-8283-618608B91E82}"/>
              </a:ext>
            </a:extLst>
          </p:cNvPr>
          <p:cNvSpPr>
            <a:spLocks noGrp="1"/>
          </p:cNvSpPr>
          <p:nvPr>
            <p:ph type="title"/>
          </p:nvPr>
        </p:nvSpPr>
        <p:spPr/>
        <p:txBody>
          <a:bodyPr>
            <a:normAutofit/>
          </a:bodyPr>
          <a:lstStyle/>
          <a:p>
            <a:pPr algn="ctr"/>
            <a:r>
              <a:rPr lang="es-ES" dirty="0"/>
              <a:t>La migración como fenómeno económico</a:t>
            </a:r>
            <a:endParaRPr lang="es-GT" dirty="0"/>
          </a:p>
        </p:txBody>
      </p:sp>
      <p:pic>
        <p:nvPicPr>
          <p:cNvPr id="5" name="Marcador de contenido 4">
            <a:extLst>
              <a:ext uri="{FF2B5EF4-FFF2-40B4-BE49-F238E27FC236}">
                <a16:creationId xmlns:a16="http://schemas.microsoft.com/office/drawing/2014/main" id="{26B1AC5D-3ADD-6A85-30CA-B0758F123E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57" y="4983431"/>
            <a:ext cx="2534104" cy="1900578"/>
          </a:xfrm>
        </p:spPr>
      </p:pic>
      <p:pic>
        <p:nvPicPr>
          <p:cNvPr id="7" name="Imagen 6">
            <a:extLst>
              <a:ext uri="{FF2B5EF4-FFF2-40B4-BE49-F238E27FC236}">
                <a16:creationId xmlns:a16="http://schemas.microsoft.com/office/drawing/2014/main" id="{AE2FB3E4-9044-7BF1-AEA4-721F44D8E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931" y="3487257"/>
            <a:ext cx="2376134" cy="1342449"/>
          </a:xfrm>
          <a:prstGeom prst="rect">
            <a:avLst/>
          </a:prstGeom>
        </p:spPr>
      </p:pic>
      <p:pic>
        <p:nvPicPr>
          <p:cNvPr id="9" name="Imagen 8">
            <a:extLst>
              <a:ext uri="{FF2B5EF4-FFF2-40B4-BE49-F238E27FC236}">
                <a16:creationId xmlns:a16="http://schemas.microsoft.com/office/drawing/2014/main" id="{7E52DB10-D40B-1860-432F-97EDFC542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1103"/>
            <a:ext cx="3221037" cy="1822429"/>
          </a:xfrm>
          <a:prstGeom prst="rect">
            <a:avLst/>
          </a:prstGeom>
        </p:spPr>
      </p:pic>
      <p:sp>
        <p:nvSpPr>
          <p:cNvPr id="3" name="CuadroTexto 2">
            <a:extLst>
              <a:ext uri="{FF2B5EF4-FFF2-40B4-BE49-F238E27FC236}">
                <a16:creationId xmlns:a16="http://schemas.microsoft.com/office/drawing/2014/main" id="{6693A440-A267-666C-460E-540628BAAE9D}"/>
              </a:ext>
            </a:extLst>
          </p:cNvPr>
          <p:cNvSpPr txBox="1"/>
          <p:nvPr/>
        </p:nvSpPr>
        <p:spPr>
          <a:xfrm>
            <a:off x="3221037" y="1942489"/>
            <a:ext cx="8854849" cy="1477328"/>
          </a:xfrm>
          <a:prstGeom prst="rect">
            <a:avLst/>
          </a:prstGeom>
          <a:noFill/>
        </p:spPr>
        <p:txBody>
          <a:bodyPr wrap="square" rtlCol="0">
            <a:spAutoFit/>
          </a:bodyPr>
          <a:lstStyle/>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Desde el estallido de la guerra interna, la migración ha sido una de las principales opciones para aquellos y aquellas que no han podido ver realizadas sus necesidades debido a la situación del país. Primero, por cuestiones políticas; luego, para huir de la violencia del Estado y, ahora, para huir de las paupérrimas condiciones de vida.</a:t>
            </a:r>
          </a:p>
        </p:txBody>
      </p:sp>
      <p:sp>
        <p:nvSpPr>
          <p:cNvPr id="4" name="CuadroTexto 3">
            <a:extLst>
              <a:ext uri="{FF2B5EF4-FFF2-40B4-BE49-F238E27FC236}">
                <a16:creationId xmlns:a16="http://schemas.microsoft.com/office/drawing/2014/main" id="{E386E9E1-C741-3774-BDE9-290801BEBE03}"/>
              </a:ext>
            </a:extLst>
          </p:cNvPr>
          <p:cNvSpPr txBox="1"/>
          <p:nvPr/>
        </p:nvSpPr>
        <p:spPr>
          <a:xfrm>
            <a:off x="3756428" y="3487257"/>
            <a:ext cx="8319458" cy="1340945"/>
          </a:xfrm>
          <a:prstGeom prst="rect">
            <a:avLst/>
          </a:prstGeom>
          <a:noFill/>
        </p:spPr>
        <p:txBody>
          <a:bodyPr wrap="square" rtlCol="0">
            <a:spAutoFit/>
          </a:bodyPr>
          <a:lstStyle/>
          <a:p>
            <a:pPr marL="285750" indent="-285750" algn="just">
              <a:lnSpc>
                <a:spcPct val="115000"/>
              </a:lnSpc>
              <a:spcAft>
                <a:spcPts val="800"/>
              </a:spcAf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Para el año 2024, la Cancillería de Guatemala estimaba que había unas 3 millones 256 mil personas de origen guatemalteco viviendo en Estados Unidos. </a:t>
            </a:r>
            <a:r>
              <a:rPr lang="es-GT" kern="100" dirty="0">
                <a:ea typeface="Aptos" panose="020B0004020202020204" pitchFamily="34" charset="0"/>
                <a:cs typeface="Times New Roman" panose="02020603050405020304" pitchFamily="18" charset="0"/>
              </a:rPr>
              <a:t>E</a:t>
            </a:r>
            <a:r>
              <a:rPr lang="es-GT" sz="1800" kern="100" dirty="0">
                <a:effectLst/>
                <a:ea typeface="Aptos" panose="020B0004020202020204" pitchFamily="34" charset="0"/>
                <a:cs typeface="Times New Roman" panose="02020603050405020304" pitchFamily="18" charset="0"/>
              </a:rPr>
              <a:t>ntre 2010 y 2020, la expulsión de connacionales había crecido en un 113%.</a:t>
            </a:r>
            <a:endParaRPr lang="es-GT" dirty="0"/>
          </a:p>
        </p:txBody>
      </p:sp>
      <p:sp>
        <p:nvSpPr>
          <p:cNvPr id="6" name="CuadroTexto 5">
            <a:extLst>
              <a:ext uri="{FF2B5EF4-FFF2-40B4-BE49-F238E27FC236}">
                <a16:creationId xmlns:a16="http://schemas.microsoft.com/office/drawing/2014/main" id="{5C91FFD4-C402-F0C8-664D-BE56A9B8CC45}"/>
              </a:ext>
            </a:extLst>
          </p:cNvPr>
          <p:cNvSpPr txBox="1"/>
          <p:nvPr/>
        </p:nvSpPr>
        <p:spPr>
          <a:xfrm>
            <a:off x="2811561" y="4874826"/>
            <a:ext cx="9264325" cy="1754326"/>
          </a:xfrm>
          <a:prstGeom prst="rect">
            <a:avLst/>
          </a:prstGeom>
          <a:noFill/>
        </p:spPr>
        <p:txBody>
          <a:bodyPr wrap="square" rtlCol="0">
            <a:spAutoFit/>
          </a:bodyPr>
          <a:lstStyle/>
          <a:p>
            <a:pPr marL="285750" indent="-285750" algn="just">
              <a:buFont typeface="Arial" panose="020B0604020202020204" pitchFamily="34" charset="0"/>
              <a:buChar char="•"/>
            </a:pPr>
            <a:r>
              <a:rPr lang="es-GT" kern="100" dirty="0">
                <a:ea typeface="Aptos" panose="020B0004020202020204" pitchFamily="34" charset="0"/>
                <a:cs typeface="Times New Roman" panose="02020603050405020304" pitchFamily="18" charset="0"/>
              </a:rPr>
              <a:t>P</a:t>
            </a:r>
            <a:r>
              <a:rPr lang="es-GT" sz="1800" kern="100" dirty="0">
                <a:effectLst/>
                <a:ea typeface="Aptos" panose="020B0004020202020204" pitchFamily="34" charset="0"/>
                <a:cs typeface="Times New Roman" panose="02020603050405020304" pitchFamily="18" charset="0"/>
              </a:rPr>
              <a:t>ara el año 2024, las remesas representaron el 20% del PIB del país (concretamente, unos 21.510 millones de dólares</a:t>
            </a:r>
            <a:r>
              <a:rPr lang="es-GT" sz="1800" b="1" kern="100" dirty="0">
                <a:effectLst/>
                <a:ea typeface="Aptos" panose="020B0004020202020204" pitchFamily="34" charset="0"/>
                <a:cs typeface="Times New Roman" panose="02020603050405020304" pitchFamily="18" charset="0"/>
              </a:rPr>
              <a:t>, </a:t>
            </a:r>
            <a:r>
              <a:rPr lang="es-GT" sz="1800" kern="100" dirty="0">
                <a:effectLst/>
                <a:ea typeface="Aptos" panose="020B0004020202020204" pitchFamily="34" charset="0"/>
                <a:cs typeface="Times New Roman" panose="02020603050405020304" pitchFamily="18" charset="0"/>
              </a:rPr>
              <a:t>una cifra récord que rebasó en un 8.6% a la del año 2023), lo que beneficia, directamente, a 6 millones 555 mil 944 miembros de los hogares receptores de las mismas (un 36.7% de la población registrada en Guatemala). Guatemala es el segundo país de América Latina que más remesas registra cada año solo por detrás de México.</a:t>
            </a:r>
          </a:p>
        </p:txBody>
      </p:sp>
    </p:spTree>
    <p:extLst>
      <p:ext uri="{BB962C8B-B14F-4D97-AF65-F5344CB8AC3E}">
        <p14:creationId xmlns:p14="http://schemas.microsoft.com/office/powerpoint/2010/main" val="390785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D7A9F-1544-1169-E7C5-83C6EA2B1980}"/>
              </a:ext>
            </a:extLst>
          </p:cNvPr>
          <p:cNvSpPr>
            <a:spLocks noGrp="1"/>
          </p:cNvSpPr>
          <p:nvPr>
            <p:ph type="title"/>
          </p:nvPr>
        </p:nvSpPr>
        <p:spPr/>
        <p:txBody>
          <a:bodyPr/>
          <a:lstStyle/>
          <a:p>
            <a:pPr algn="ctr"/>
            <a:r>
              <a:rPr lang="es-GT" dirty="0"/>
              <a:t>La superexplotación en suelo estadounidense</a:t>
            </a:r>
          </a:p>
        </p:txBody>
      </p:sp>
      <p:sp>
        <p:nvSpPr>
          <p:cNvPr id="3" name="Marcador de contenido 2">
            <a:extLst>
              <a:ext uri="{FF2B5EF4-FFF2-40B4-BE49-F238E27FC236}">
                <a16:creationId xmlns:a16="http://schemas.microsoft.com/office/drawing/2014/main" id="{A1055559-8EFD-EB91-44E1-C88E234784F6}"/>
              </a:ext>
            </a:extLst>
          </p:cNvPr>
          <p:cNvSpPr>
            <a:spLocks noGrp="1"/>
          </p:cNvSpPr>
          <p:nvPr>
            <p:ph idx="1"/>
          </p:nvPr>
        </p:nvSpPr>
        <p:spPr>
          <a:xfrm>
            <a:off x="807647" y="2093976"/>
            <a:ext cx="10576705" cy="4764024"/>
          </a:xfrm>
        </p:spPr>
        <p:txBody>
          <a:bodyPr>
            <a:normAutofit fontScale="92500" lnSpcReduction="10000"/>
          </a:bodyPr>
          <a:lstStyle/>
          <a:p>
            <a:pPr algn="just"/>
            <a:r>
              <a:rPr lang="es-GT" sz="1800" dirty="0">
                <a:effectLst/>
                <a:ea typeface="Aptos" panose="020B0004020202020204" pitchFamily="34" charset="0"/>
              </a:rPr>
              <a:t>Al analizar esta dinámica, es posible afirmar que la economía guatemalteca está en una relación de dependencia prácticamente monopólica con los Estados Unidos, principal potencia imperialista que se ha beneficiado de los bajos costos de su mano de obra.</a:t>
            </a:r>
          </a:p>
          <a:p>
            <a:pPr algn="just"/>
            <a:r>
              <a:rPr lang="es-GT" sz="1800" dirty="0">
                <a:ea typeface="Aptos" panose="020B0004020202020204" pitchFamily="34" charset="0"/>
              </a:rPr>
              <a:t>C</a:t>
            </a:r>
            <a:r>
              <a:rPr lang="es-GT" sz="1800" dirty="0">
                <a:effectLst/>
                <a:ea typeface="Aptos" panose="020B0004020202020204" pitchFamily="34" charset="0"/>
              </a:rPr>
              <a:t>uando a las dinámicas del capitalismo dependiente guatemalteco se les agrega la necesidad, casi impuesta, de migrar, legal o ilegalmente, a los Estados Unidos, es posible afirmar que la economía guatemalteca ya no se encarga más de la producción de manufacturas, servicios o materias primas, sino de seres humanos, de trabajadores precarios y poco formados, con hambre y con extrema necesidad, que funcionan como mercancía para ser exportados al territorio estadounidense y, ahí, trabajar en condiciones de superexplotación, como si estuvieran en suelo guatemalteco.</a:t>
            </a:r>
          </a:p>
          <a:p>
            <a:pPr algn="just"/>
            <a:r>
              <a:rPr lang="es-GT" sz="1800" kern="100" dirty="0">
                <a:ea typeface="Aptos" panose="020B0004020202020204" pitchFamily="34" charset="0"/>
                <a:cs typeface="Times New Roman" panose="02020603050405020304" pitchFamily="18" charset="0"/>
              </a:rPr>
              <a:t>S</a:t>
            </a:r>
            <a:r>
              <a:rPr lang="es-GT" sz="1800" kern="100" dirty="0">
                <a:effectLst/>
                <a:ea typeface="Aptos" panose="020B0004020202020204" pitchFamily="34" charset="0"/>
                <a:cs typeface="Times New Roman" panose="02020603050405020304" pitchFamily="18" charset="0"/>
              </a:rPr>
              <a:t>egún el Buró de Censos de Estados Unidos, en cuanto a las características de los guatemaltecos residentes para 2022:  El nivel educativo de los guatemaltecos residentes resulta ser bajo: el 46.4 % tiene el equivalente a educación primaria y el 24.6 % a enseñanza media.  En cuanto a empleo, dentro de la población de 16 años o más, el 73.6 % de los hombres son parte de la fuerza laboral, mientras que ese indicador para las mujeres es de un 60.5 %. Las ocupaciones en las que más personas se emplean son las relacionadas con los servicios (29.3 %) y las clasificadas como «explotación de recursos naturales, construcción y mantenimiento» (24.3 %).</a:t>
            </a:r>
          </a:p>
          <a:p>
            <a:pPr algn="just"/>
            <a:r>
              <a:rPr lang="es-GT" sz="1800" kern="100" dirty="0">
                <a:effectLst/>
                <a:ea typeface="Aptos" panose="020B0004020202020204" pitchFamily="34" charset="0"/>
                <a:cs typeface="Times New Roman" panose="02020603050405020304" pitchFamily="18" charset="0"/>
              </a:rPr>
              <a:t>El ingreso promedio anual de los hogares ($61,103) está $13,652 dólares por debajo del salario promedio nacional ($74,755). Aproximadamente 2 de cada 10 guatemaltecos residentes se clasifican en condición de pobreza.</a:t>
            </a:r>
          </a:p>
        </p:txBody>
      </p:sp>
    </p:spTree>
    <p:extLst>
      <p:ext uri="{BB962C8B-B14F-4D97-AF65-F5344CB8AC3E}">
        <p14:creationId xmlns:p14="http://schemas.microsoft.com/office/powerpoint/2010/main" val="254682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C4733D-EA53-0F30-2DF1-6C9C02B84F37}"/>
              </a:ext>
            </a:extLst>
          </p:cNvPr>
          <p:cNvSpPr>
            <a:spLocks noGrp="1"/>
          </p:cNvSpPr>
          <p:nvPr>
            <p:ph idx="1"/>
          </p:nvPr>
        </p:nvSpPr>
        <p:spPr>
          <a:xfrm>
            <a:off x="587828" y="881742"/>
            <a:ext cx="11016343" cy="5094515"/>
          </a:xfrm>
        </p:spPr>
        <p:txBody>
          <a:bodyPr>
            <a:normAutofit lnSpcReduction="10000"/>
          </a:bodyPr>
          <a:lstStyle/>
          <a:p>
            <a:pPr algn="just">
              <a:lnSpc>
                <a:spcPct val="115000"/>
              </a:lnSpc>
              <a:spcAft>
                <a:spcPts val="800"/>
              </a:spcAft>
            </a:pPr>
            <a:r>
              <a:rPr lang="es-GT" kern="100" dirty="0">
                <a:effectLst/>
                <a:ea typeface="Aptos" panose="020B0004020202020204" pitchFamily="34" charset="0"/>
                <a:cs typeface="Times New Roman" panose="02020603050405020304" pitchFamily="18" charset="0"/>
              </a:rPr>
              <a:t>Estos datos resaltan que el salario retribuido por el uso de la fuerza de trabajo de los guatemaltecos en ese país no solo no permite cubrir los costos de su reproducción, situación que evidencia que la fuerza de trabajo de los guatemaltecos sigue estando ligada, directamente, a la relación de dependencia que mantiene el capitalismo guatemalteco con Estados Unidos .</a:t>
            </a:r>
          </a:p>
          <a:p>
            <a:pPr algn="just">
              <a:lnSpc>
                <a:spcPct val="115000"/>
              </a:lnSpc>
              <a:spcAft>
                <a:spcPts val="800"/>
              </a:spcAft>
            </a:pPr>
            <a:r>
              <a:rPr lang="es-GT" kern="100" dirty="0">
                <a:effectLst/>
                <a:ea typeface="Aptos" panose="020B0004020202020204" pitchFamily="34" charset="0"/>
                <a:cs typeface="Times New Roman" panose="02020603050405020304" pitchFamily="18" charset="0"/>
              </a:rPr>
              <a:t>La superexplotación de la fuerza de trabajo no solo beneficia a los capitalistas que explotan a los guatemaltecos en suelo norteamericano, sino también a la burguesía guatemalteca que se beneficia de la inversión de quienes reciben las remesas en Guatemala.</a:t>
            </a:r>
          </a:p>
          <a:p>
            <a:pPr algn="just">
              <a:lnSpc>
                <a:spcPct val="115000"/>
              </a:lnSpc>
              <a:spcAft>
                <a:spcPts val="800"/>
              </a:spcAft>
            </a:pPr>
            <a:r>
              <a:rPr lang="es-GT" kern="100" dirty="0">
                <a:effectLst/>
                <a:ea typeface="Aptos" panose="020B0004020202020204" pitchFamily="34" charset="0"/>
                <a:cs typeface="Times New Roman" panose="02020603050405020304" pitchFamily="18" charset="0"/>
              </a:rPr>
              <a:t>Según la OIM, el 43.8% de las remesas se invierten en necesidades básicas: alimentos (17.5%), vivienda (9.4%), transporte (4.8%) y otros gastos de consumo (12.1%). A esto se suman las inversiones que benefician al capitalismo financiero y bancario que constituyen un 29.3% a los que corresponde construcción de vivienda (12.1%), ahorro (7.2%), compra de vivienda (4.3%) y el resto para otras inversiones (5.7%).</a:t>
            </a:r>
          </a:p>
        </p:txBody>
      </p:sp>
    </p:spTree>
    <p:extLst>
      <p:ext uri="{BB962C8B-B14F-4D97-AF65-F5344CB8AC3E}">
        <p14:creationId xmlns:p14="http://schemas.microsoft.com/office/powerpoint/2010/main" val="277338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6B2E16-CD1E-3028-C5A3-344E88252499}"/>
              </a:ext>
            </a:extLst>
          </p:cNvPr>
          <p:cNvSpPr>
            <a:spLocks noGrp="1"/>
          </p:cNvSpPr>
          <p:nvPr>
            <p:ph type="title"/>
          </p:nvPr>
        </p:nvSpPr>
        <p:spPr>
          <a:xfrm>
            <a:off x="1069848" y="324978"/>
            <a:ext cx="10058400" cy="1609344"/>
          </a:xfrm>
        </p:spPr>
        <p:txBody>
          <a:bodyPr/>
          <a:lstStyle/>
          <a:p>
            <a:pPr algn="ctr"/>
            <a:r>
              <a:rPr lang="es-ES" dirty="0"/>
              <a:t>Migración y dependencia</a:t>
            </a:r>
            <a:endParaRPr lang="es-GT" dirty="0"/>
          </a:p>
        </p:txBody>
      </p:sp>
      <p:pic>
        <p:nvPicPr>
          <p:cNvPr id="5" name="Marcador de contenido 4">
            <a:extLst>
              <a:ext uri="{FF2B5EF4-FFF2-40B4-BE49-F238E27FC236}">
                <a16:creationId xmlns:a16="http://schemas.microsoft.com/office/drawing/2014/main" id="{0E5B2BDF-0B8F-1299-C039-D2A97DF3690B}"/>
              </a:ext>
            </a:extLst>
          </p:cNvPr>
          <p:cNvPicPr>
            <a:picLocks noGrp="1" noChangeAspect="1"/>
          </p:cNvPicPr>
          <p:nvPr>
            <p:ph idx="1"/>
          </p:nvPr>
        </p:nvPicPr>
        <p:blipFill>
          <a:blip r:embed="rId2"/>
          <a:stretch>
            <a:fillRect/>
          </a:stretch>
        </p:blipFill>
        <p:spPr>
          <a:xfrm>
            <a:off x="3911542" y="1631945"/>
            <a:ext cx="7758715" cy="1834515"/>
          </a:xfrm>
        </p:spPr>
      </p:pic>
      <p:pic>
        <p:nvPicPr>
          <p:cNvPr id="7" name="Imagen 6">
            <a:extLst>
              <a:ext uri="{FF2B5EF4-FFF2-40B4-BE49-F238E27FC236}">
                <a16:creationId xmlns:a16="http://schemas.microsoft.com/office/drawing/2014/main" id="{C986A731-FD5F-CBC9-FC29-0258B5FA129B}"/>
              </a:ext>
            </a:extLst>
          </p:cNvPr>
          <p:cNvPicPr>
            <a:picLocks noChangeAspect="1"/>
          </p:cNvPicPr>
          <p:nvPr/>
        </p:nvPicPr>
        <p:blipFill>
          <a:blip r:embed="rId3"/>
          <a:srcRect t="14802"/>
          <a:stretch/>
        </p:blipFill>
        <p:spPr>
          <a:xfrm>
            <a:off x="231457" y="3466460"/>
            <a:ext cx="6749121" cy="1796907"/>
          </a:xfrm>
          <a:prstGeom prst="rect">
            <a:avLst/>
          </a:prstGeom>
        </p:spPr>
      </p:pic>
      <p:pic>
        <p:nvPicPr>
          <p:cNvPr id="4" name="Imagen 3">
            <a:extLst>
              <a:ext uri="{FF2B5EF4-FFF2-40B4-BE49-F238E27FC236}">
                <a16:creationId xmlns:a16="http://schemas.microsoft.com/office/drawing/2014/main" id="{FE34CE66-1CF6-D5CA-D74D-C50C8A1F09ED}"/>
              </a:ext>
            </a:extLst>
          </p:cNvPr>
          <p:cNvPicPr>
            <a:picLocks noChangeAspect="1"/>
          </p:cNvPicPr>
          <p:nvPr/>
        </p:nvPicPr>
        <p:blipFill>
          <a:blip r:embed="rId4"/>
          <a:stretch>
            <a:fillRect/>
          </a:stretch>
        </p:blipFill>
        <p:spPr>
          <a:xfrm>
            <a:off x="5270250" y="4649719"/>
            <a:ext cx="5857998" cy="2144633"/>
          </a:xfrm>
          <a:prstGeom prst="rect">
            <a:avLst/>
          </a:prstGeom>
        </p:spPr>
      </p:pic>
    </p:spTree>
    <p:extLst>
      <p:ext uri="{BB962C8B-B14F-4D97-AF65-F5344CB8AC3E}">
        <p14:creationId xmlns:p14="http://schemas.microsoft.com/office/powerpoint/2010/main" val="405438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723C0-095F-FC84-21F6-CB61BEF254F7}"/>
              </a:ext>
            </a:extLst>
          </p:cNvPr>
          <p:cNvSpPr>
            <a:spLocks noGrp="1"/>
          </p:cNvSpPr>
          <p:nvPr>
            <p:ph type="title"/>
          </p:nvPr>
        </p:nvSpPr>
        <p:spPr/>
        <p:txBody>
          <a:bodyPr/>
          <a:lstStyle/>
          <a:p>
            <a:pPr algn="ctr"/>
            <a:r>
              <a:rPr lang="es-ES" dirty="0"/>
              <a:t>En conclusión</a:t>
            </a:r>
            <a:endParaRPr lang="es-GT" dirty="0"/>
          </a:p>
        </p:txBody>
      </p:sp>
      <p:sp>
        <p:nvSpPr>
          <p:cNvPr id="3" name="Marcador de contenido 2">
            <a:extLst>
              <a:ext uri="{FF2B5EF4-FFF2-40B4-BE49-F238E27FC236}">
                <a16:creationId xmlns:a16="http://schemas.microsoft.com/office/drawing/2014/main" id="{9A6651C3-9110-569B-CEA7-CE3313C4E831}"/>
              </a:ext>
            </a:extLst>
          </p:cNvPr>
          <p:cNvSpPr>
            <a:spLocks noGrp="1"/>
          </p:cNvSpPr>
          <p:nvPr>
            <p:ph idx="1"/>
          </p:nvPr>
        </p:nvSpPr>
        <p:spPr>
          <a:xfrm>
            <a:off x="1063752" y="1860152"/>
            <a:ext cx="10055352" cy="4816420"/>
          </a:xfrm>
        </p:spPr>
        <p:txBody>
          <a:bodyPr>
            <a:normAutofit lnSpcReduction="10000"/>
          </a:bodyPr>
          <a:lstStyle/>
          <a:p>
            <a:pPr algn="just"/>
            <a:r>
              <a:rPr lang="es-GT" dirty="0">
                <a:effectLst/>
                <a:ea typeface="Aptos" panose="020B0004020202020204" pitchFamily="34" charset="0"/>
              </a:rPr>
              <a:t>Como se puede apreciar, los guatemaltecos y las guatemaltecas que trabajan en Estados Unidos, encuentran las mismas condiciones de precariedad y superexplotación que encontraban en su país. </a:t>
            </a:r>
          </a:p>
          <a:p>
            <a:pPr algn="just"/>
            <a:r>
              <a:rPr lang="es-GT" dirty="0">
                <a:effectLst/>
                <a:ea typeface="Aptos" panose="020B0004020202020204" pitchFamily="34" charset="0"/>
              </a:rPr>
              <a:t>Es evidente que no se trata de la legalización de los trabajadores y trabajadoras migrantes, aunque una situación regular permite mayores garantías que la desregulación. Más bien, el factor fundamental que mantiene a los trabajadores y las trabajadoras de Guatemala subsumidos en la miseria es el carácter dependiente del capitalismo guatemalteco.</a:t>
            </a:r>
          </a:p>
          <a:p>
            <a:pPr algn="just"/>
            <a:r>
              <a:rPr lang="es-GT" dirty="0">
                <a:effectLst/>
                <a:ea typeface="Aptos" panose="020B0004020202020204" pitchFamily="34" charset="0"/>
              </a:rPr>
              <a:t>Al realizar una lectura de los trabajos clásicos de la TMD, la migración masiva, legal o ilegal, era </a:t>
            </a:r>
            <a:r>
              <a:rPr lang="es-GT" dirty="0">
                <a:ea typeface="Aptos" panose="020B0004020202020204" pitchFamily="34" charset="0"/>
              </a:rPr>
              <a:t>u</a:t>
            </a:r>
            <a:r>
              <a:rPr lang="es-GT" dirty="0">
                <a:effectLst/>
                <a:ea typeface="Aptos" panose="020B0004020202020204" pitchFamily="34" charset="0"/>
              </a:rPr>
              <a:t>n fenómeno que apenas empezaba a suceder, por lo que es comprensible que no figuren en los análisis de los marxistas dependentistas. Sin embargo, la propuesta de la Teoría del Sistema Capitalista Mundial, del egipcio Samir Amin, puede proveer las herramientas necesarias para comprender cómo dependencia y migración </a:t>
            </a:r>
            <a:r>
              <a:rPr lang="es-GT" kern="100" dirty="0">
                <a:effectLst/>
                <a:ea typeface="Aptos" panose="020B0004020202020204" pitchFamily="34" charset="0"/>
                <a:cs typeface="Times New Roman" panose="02020603050405020304" pitchFamily="18" charset="0"/>
              </a:rPr>
              <a:t>están estrechamente ligadas y cómo la superexplotación sucede aun en el suelo de una potencia imperialista al plantear que </a:t>
            </a:r>
            <a:r>
              <a:rPr lang="es-GT" dirty="0">
                <a:effectLst/>
                <a:ea typeface="Aptos" panose="020B0004020202020204" pitchFamily="34" charset="0"/>
              </a:rPr>
              <a:t>las restricciones a la libre movilidad de los trabajadores permiten pagar remuneraciones inferiores al costo de la fuerza de trabajo</a:t>
            </a:r>
            <a:r>
              <a:rPr lang="es-GT" kern="100" dirty="0">
                <a:effectLst/>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26767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05ED3-CAF2-577E-F880-96B55DF449A9}"/>
              </a:ext>
            </a:extLst>
          </p:cNvPr>
          <p:cNvSpPr>
            <a:spLocks noGrp="1"/>
          </p:cNvSpPr>
          <p:nvPr>
            <p:ph type="title"/>
          </p:nvPr>
        </p:nvSpPr>
        <p:spPr/>
        <p:txBody>
          <a:bodyPr/>
          <a:lstStyle/>
          <a:p>
            <a:pPr algn="ctr"/>
            <a:r>
              <a:rPr lang="es-ES" dirty="0"/>
              <a:t>Contexto histórico de la TMD</a:t>
            </a:r>
            <a:endParaRPr lang="es-GT" dirty="0"/>
          </a:p>
        </p:txBody>
      </p:sp>
      <p:pic>
        <p:nvPicPr>
          <p:cNvPr id="5" name="Marcador de contenido 4">
            <a:extLst>
              <a:ext uri="{FF2B5EF4-FFF2-40B4-BE49-F238E27FC236}">
                <a16:creationId xmlns:a16="http://schemas.microsoft.com/office/drawing/2014/main" id="{F49F6E25-F724-C2BF-2E09-E6F3D8CB0A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02" y="1965960"/>
            <a:ext cx="2999034" cy="4038600"/>
          </a:xfrm>
        </p:spPr>
      </p:pic>
      <p:pic>
        <p:nvPicPr>
          <p:cNvPr id="11" name="Imagen 10">
            <a:extLst>
              <a:ext uri="{FF2B5EF4-FFF2-40B4-BE49-F238E27FC236}">
                <a16:creationId xmlns:a16="http://schemas.microsoft.com/office/drawing/2014/main" id="{E31B0AD7-3FB6-49DD-CB89-B14D0A9FF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99" y="228509"/>
            <a:ext cx="1623820" cy="1632585"/>
          </a:xfrm>
          <a:prstGeom prst="rect">
            <a:avLst/>
          </a:prstGeom>
        </p:spPr>
      </p:pic>
      <p:sp>
        <p:nvSpPr>
          <p:cNvPr id="3" name="CuadroTexto 2">
            <a:extLst>
              <a:ext uri="{FF2B5EF4-FFF2-40B4-BE49-F238E27FC236}">
                <a16:creationId xmlns:a16="http://schemas.microsoft.com/office/drawing/2014/main" id="{21AB319D-0DB6-10C8-8752-C3667517A64E}"/>
              </a:ext>
            </a:extLst>
          </p:cNvPr>
          <p:cNvSpPr txBox="1"/>
          <p:nvPr/>
        </p:nvSpPr>
        <p:spPr>
          <a:xfrm>
            <a:off x="3686628" y="1965960"/>
            <a:ext cx="8263391" cy="4185761"/>
          </a:xfrm>
          <a:prstGeom prst="rect">
            <a:avLst/>
          </a:prstGeom>
          <a:noFill/>
        </p:spPr>
        <p:txBody>
          <a:bodyPr wrap="square" rtlCol="0">
            <a:spAutoFit/>
          </a:bodyPr>
          <a:lstStyle/>
          <a:p>
            <a:pPr marL="285750" indent="-285750" algn="just">
              <a:buFont typeface="Arial" panose="020B0604020202020204" pitchFamily="34" charset="0"/>
              <a:buChar char="•"/>
            </a:pPr>
            <a:r>
              <a:rPr lang="es-GT" sz="1900" dirty="0"/>
              <a:t>A partir del fin de la Segunda Guerra Mundial, el “atraso económico de América Latina sería motivo de estudio, siendo identificado con el concepto de “subdesarrollo”.</a:t>
            </a:r>
          </a:p>
          <a:p>
            <a:pPr algn="just"/>
            <a:endParaRPr lang="es-GT" sz="1900" dirty="0"/>
          </a:p>
          <a:p>
            <a:pPr marL="285750" indent="-285750" algn="just">
              <a:buFont typeface="Arial" panose="020B0604020202020204" pitchFamily="34" charset="0"/>
              <a:buChar char="•"/>
            </a:pPr>
            <a:r>
              <a:rPr lang="es-GT" sz="1900" dirty="0"/>
              <a:t>Esta época coincide con la conformación de la Comisión Económica Para América Latina –CEPAL- por parte de Naciones Unidas.</a:t>
            </a:r>
          </a:p>
          <a:p>
            <a:pPr algn="just"/>
            <a:endParaRPr lang="es-GT" sz="1900" dirty="0"/>
          </a:p>
          <a:p>
            <a:pPr marL="285750" indent="-285750" algn="just">
              <a:buFont typeface="Arial" panose="020B0604020202020204" pitchFamily="34" charset="0"/>
              <a:buChar char="•"/>
            </a:pPr>
            <a:r>
              <a:rPr lang="es-GT" sz="1900" dirty="0"/>
              <a:t>En 1950, el economista argentino Raúl </a:t>
            </a:r>
            <a:r>
              <a:rPr lang="es-GT" sz="1900" dirty="0" err="1"/>
              <a:t>Prebisch</a:t>
            </a:r>
            <a:r>
              <a:rPr lang="es-GT" sz="1900" dirty="0"/>
              <a:t> planteará una serie de conceptos superadores de la visión eurocéntrica del subdesarrollo.</a:t>
            </a:r>
          </a:p>
          <a:p>
            <a:pPr algn="just"/>
            <a:endParaRPr lang="es-GT" sz="1900" dirty="0"/>
          </a:p>
          <a:p>
            <a:pPr marL="285750" indent="-285750" algn="just">
              <a:buFont typeface="Arial" panose="020B0604020202020204" pitchFamily="34" charset="0"/>
              <a:buChar char="•"/>
            </a:pPr>
            <a:r>
              <a:rPr lang="es-GT" sz="1900" dirty="0"/>
              <a:t>Conceptos como las relaciones centro-periferia, el intercambio desigual y el deterioro de los términos de intercambio buscarán explicar que los motivos detrás del subdesarrollo yacían en las dinámicas entre los países latinoamericanos y las potencias centrales.</a:t>
            </a:r>
          </a:p>
        </p:txBody>
      </p:sp>
    </p:spTree>
    <p:extLst>
      <p:ext uri="{BB962C8B-B14F-4D97-AF65-F5344CB8AC3E}">
        <p14:creationId xmlns:p14="http://schemas.microsoft.com/office/powerpoint/2010/main" val="424854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B9247-8094-AEB8-302E-8CC115A35224}"/>
              </a:ext>
            </a:extLst>
          </p:cNvPr>
          <p:cNvSpPr>
            <a:spLocks noGrp="1"/>
          </p:cNvSpPr>
          <p:nvPr>
            <p:ph type="title"/>
          </p:nvPr>
        </p:nvSpPr>
        <p:spPr/>
        <p:txBody>
          <a:bodyPr/>
          <a:lstStyle/>
          <a:p>
            <a:pPr algn="ctr"/>
            <a:r>
              <a:rPr lang="es-ES" dirty="0"/>
              <a:t>El desarrollismo</a:t>
            </a:r>
            <a:endParaRPr lang="es-GT" dirty="0"/>
          </a:p>
        </p:txBody>
      </p:sp>
      <p:pic>
        <p:nvPicPr>
          <p:cNvPr id="4" name="Marcador de contenido 3">
            <a:extLst>
              <a:ext uri="{FF2B5EF4-FFF2-40B4-BE49-F238E27FC236}">
                <a16:creationId xmlns:a16="http://schemas.microsoft.com/office/drawing/2014/main" id="{AA6FD0FC-FEE0-54D2-9EAC-365E234FFA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23" y="4343827"/>
            <a:ext cx="3998036" cy="2248358"/>
          </a:xfrm>
          <a:prstGeom prst="rect">
            <a:avLst/>
          </a:prstGeom>
        </p:spPr>
      </p:pic>
      <p:pic>
        <p:nvPicPr>
          <p:cNvPr id="7" name="Imagen 6">
            <a:extLst>
              <a:ext uri="{FF2B5EF4-FFF2-40B4-BE49-F238E27FC236}">
                <a16:creationId xmlns:a16="http://schemas.microsoft.com/office/drawing/2014/main" id="{E203F614-E9AF-BDF1-4FD8-55C39CE8DCD2}"/>
              </a:ext>
            </a:extLst>
          </p:cNvPr>
          <p:cNvPicPr>
            <a:picLocks noChangeAspect="1"/>
          </p:cNvPicPr>
          <p:nvPr/>
        </p:nvPicPr>
        <p:blipFill>
          <a:blip r:embed="rId3">
            <a:extLst>
              <a:ext uri="{28A0092B-C50C-407E-A947-70E740481C1C}">
                <a14:useLocalDpi xmlns:a14="http://schemas.microsoft.com/office/drawing/2010/main" val="0"/>
              </a:ext>
            </a:extLst>
          </a:blip>
          <a:srcRect l="20400" r="21200"/>
          <a:stretch/>
        </p:blipFill>
        <p:spPr>
          <a:xfrm>
            <a:off x="10409113" y="1508760"/>
            <a:ext cx="1654299" cy="2228095"/>
          </a:xfrm>
          <a:prstGeom prst="rect">
            <a:avLst/>
          </a:prstGeom>
        </p:spPr>
      </p:pic>
      <p:sp>
        <p:nvSpPr>
          <p:cNvPr id="3" name="CuadroTexto 2">
            <a:extLst>
              <a:ext uri="{FF2B5EF4-FFF2-40B4-BE49-F238E27FC236}">
                <a16:creationId xmlns:a16="http://schemas.microsoft.com/office/drawing/2014/main" id="{CE716881-6CE8-51D4-4EF0-11C256D53239}"/>
              </a:ext>
            </a:extLst>
          </p:cNvPr>
          <p:cNvSpPr txBox="1"/>
          <p:nvPr/>
        </p:nvSpPr>
        <p:spPr>
          <a:xfrm>
            <a:off x="493486" y="1857829"/>
            <a:ext cx="9535885" cy="1938992"/>
          </a:xfrm>
          <a:prstGeom prst="rect">
            <a:avLst/>
          </a:prstGeom>
          <a:noFill/>
        </p:spPr>
        <p:txBody>
          <a:bodyPr wrap="square" rtlCol="0">
            <a:spAutoFit/>
          </a:bodyPr>
          <a:lstStyle/>
          <a:p>
            <a:pPr marL="285750" indent="-285750" algn="just">
              <a:buFont typeface="Arial" panose="020B0604020202020204" pitchFamily="34" charset="0"/>
              <a:buChar char="•"/>
            </a:pPr>
            <a:r>
              <a:rPr lang="es-GT" sz="2400" dirty="0"/>
              <a:t>De esta manera, la CEPAL impulsará </a:t>
            </a:r>
            <a:r>
              <a:rPr lang="es-GT" sz="2400" dirty="0">
                <a:effectLst/>
                <a:ea typeface="Aptos" panose="020B0004020202020204" pitchFamily="34" charset="0"/>
              </a:rPr>
              <a:t>la implementación de políticas desarrollistas durante las dos décadas siguientes con la intención de industrializar las economías latinoamericanas para pasar a producir, por sí mismas, bienes tecnológicos, la llamada “Industrialización por Sustitución de Importaciones” </a:t>
            </a:r>
            <a:endParaRPr lang="es-GT" sz="2400" dirty="0"/>
          </a:p>
        </p:txBody>
      </p:sp>
      <p:sp>
        <p:nvSpPr>
          <p:cNvPr id="5" name="CuadroTexto 4">
            <a:extLst>
              <a:ext uri="{FF2B5EF4-FFF2-40B4-BE49-F238E27FC236}">
                <a16:creationId xmlns:a16="http://schemas.microsoft.com/office/drawing/2014/main" id="{34C9287D-9507-B862-83E9-3CBB654C0145}"/>
              </a:ext>
            </a:extLst>
          </p:cNvPr>
          <p:cNvSpPr txBox="1"/>
          <p:nvPr/>
        </p:nvSpPr>
        <p:spPr>
          <a:xfrm>
            <a:off x="4255857" y="4343827"/>
            <a:ext cx="7837715" cy="2308324"/>
          </a:xfrm>
          <a:prstGeom prst="rect">
            <a:avLst/>
          </a:prstGeom>
          <a:noFill/>
        </p:spPr>
        <p:txBody>
          <a:bodyPr wrap="square" rtlCol="0">
            <a:spAutoFit/>
          </a:bodyPr>
          <a:lstStyle/>
          <a:p>
            <a:pPr marL="342900" indent="-342900" algn="just">
              <a:buFont typeface="Arial" panose="020B0604020202020204" pitchFamily="34" charset="0"/>
              <a:buChar char="•"/>
            </a:pPr>
            <a:r>
              <a:rPr lang="es-GT" sz="2400" dirty="0">
                <a:effectLst/>
                <a:ea typeface="Aptos" panose="020B0004020202020204" pitchFamily="34" charset="0"/>
              </a:rPr>
              <a:t>Guatemala no sería la excepción al utilizar los planteamientos de la CEPAL para guiar la política económica del país durante la Década Revolucionaria, así como en las posteriores dictaduras militares desde la década de 1960 hasta principios de los 80.</a:t>
            </a:r>
            <a:endParaRPr lang="es-GT" sz="2400" dirty="0"/>
          </a:p>
        </p:txBody>
      </p:sp>
    </p:spTree>
    <p:extLst>
      <p:ext uri="{BB962C8B-B14F-4D97-AF65-F5344CB8AC3E}">
        <p14:creationId xmlns:p14="http://schemas.microsoft.com/office/powerpoint/2010/main" val="400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DDF0-C5D8-AA09-E64D-ED9333FDB7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259D4E5-F2DC-7E13-581D-4A6C34D5F981}"/>
              </a:ext>
            </a:extLst>
          </p:cNvPr>
          <p:cNvSpPr>
            <a:spLocks noGrp="1"/>
          </p:cNvSpPr>
          <p:nvPr>
            <p:ph type="title"/>
          </p:nvPr>
        </p:nvSpPr>
        <p:spPr/>
        <p:txBody>
          <a:bodyPr>
            <a:normAutofit/>
          </a:bodyPr>
          <a:lstStyle/>
          <a:p>
            <a:pPr algn="ctr"/>
            <a:r>
              <a:rPr lang="es-ES" dirty="0"/>
              <a:t>La Teoría Marxista de la Dependencia</a:t>
            </a:r>
            <a:endParaRPr lang="es-GT" dirty="0"/>
          </a:p>
        </p:txBody>
      </p:sp>
      <p:pic>
        <p:nvPicPr>
          <p:cNvPr id="8" name="Marcador de contenido 7">
            <a:extLst>
              <a:ext uri="{FF2B5EF4-FFF2-40B4-BE49-F238E27FC236}">
                <a16:creationId xmlns:a16="http://schemas.microsoft.com/office/drawing/2014/main" id="{90CFB514-D76E-0425-53FA-66DE68691C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51" y="2093976"/>
            <a:ext cx="2200276" cy="1501036"/>
          </a:xfrm>
        </p:spPr>
      </p:pic>
      <p:pic>
        <p:nvPicPr>
          <p:cNvPr id="10" name="Imagen 9">
            <a:extLst>
              <a:ext uri="{FF2B5EF4-FFF2-40B4-BE49-F238E27FC236}">
                <a16:creationId xmlns:a16="http://schemas.microsoft.com/office/drawing/2014/main" id="{2C60E178-339D-10D7-C7F0-4740F0A16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213" y="2939692"/>
            <a:ext cx="1965001" cy="1310640"/>
          </a:xfrm>
          <a:prstGeom prst="rect">
            <a:avLst/>
          </a:prstGeom>
        </p:spPr>
      </p:pic>
      <p:pic>
        <p:nvPicPr>
          <p:cNvPr id="12" name="Imagen 11">
            <a:extLst>
              <a:ext uri="{FF2B5EF4-FFF2-40B4-BE49-F238E27FC236}">
                <a16:creationId xmlns:a16="http://schemas.microsoft.com/office/drawing/2014/main" id="{29215179-45F0-D5A8-586A-63D2A68ED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66" y="4648200"/>
            <a:ext cx="3627122" cy="2072641"/>
          </a:xfrm>
          <a:prstGeom prst="rect">
            <a:avLst/>
          </a:prstGeom>
        </p:spPr>
      </p:pic>
      <p:sp>
        <p:nvSpPr>
          <p:cNvPr id="3" name="CuadroTexto 2">
            <a:extLst>
              <a:ext uri="{FF2B5EF4-FFF2-40B4-BE49-F238E27FC236}">
                <a16:creationId xmlns:a16="http://schemas.microsoft.com/office/drawing/2014/main" id="{E3F2FCAF-41DB-0E91-ED16-D8D16E4033EF}"/>
              </a:ext>
            </a:extLst>
          </p:cNvPr>
          <p:cNvSpPr txBox="1"/>
          <p:nvPr/>
        </p:nvSpPr>
        <p:spPr>
          <a:xfrm>
            <a:off x="4775200" y="1944920"/>
            <a:ext cx="7111097" cy="4708981"/>
          </a:xfrm>
          <a:prstGeom prst="rect">
            <a:avLst/>
          </a:prstGeom>
          <a:noFill/>
        </p:spPr>
        <p:txBody>
          <a:bodyPr wrap="square" rtlCol="0">
            <a:spAutoFit/>
          </a:bodyPr>
          <a:lstStyle/>
          <a:p>
            <a:pPr marL="285750" indent="-285750" algn="just">
              <a:buFont typeface="Arial" panose="020B0604020202020204" pitchFamily="34" charset="0"/>
              <a:buChar char="•"/>
            </a:pPr>
            <a:r>
              <a:rPr lang="es-GT" sz="2000" dirty="0"/>
              <a:t>El modelo desarrollista evidenció su agotamiento.</a:t>
            </a:r>
          </a:p>
          <a:p>
            <a:pPr algn="just"/>
            <a:endParaRPr lang="es-GT" sz="2000" dirty="0"/>
          </a:p>
          <a:p>
            <a:pPr marL="285750" indent="-285750" algn="just">
              <a:buFont typeface="Arial" panose="020B0604020202020204" pitchFamily="34" charset="0"/>
              <a:buChar char="•"/>
            </a:pPr>
            <a:r>
              <a:rPr lang="es-GT" sz="2000" kern="100" dirty="0">
                <a:effectLst/>
                <a:ea typeface="Aptos" panose="020B0004020202020204" pitchFamily="34" charset="0"/>
                <a:cs typeface="Times New Roman" panose="02020603050405020304" pitchFamily="18" charset="0"/>
              </a:rPr>
              <a:t>Frente a esta incapacidad del desarrollismo de superar las crisis, varios intelectuales plantearán, para explicar el fracaso del desarrollismo y como solución a sus tareas pendientes, la Teoría Marxista de la Dependencia. </a:t>
            </a:r>
          </a:p>
          <a:p>
            <a:pPr algn="just"/>
            <a:endParaRPr lang="es-GT" sz="2000" kern="100" dirty="0">
              <a:effectLst/>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GT" sz="2000" dirty="0">
                <a:effectLst/>
                <a:ea typeface="Aptos" panose="020B0004020202020204" pitchFamily="34" charset="0"/>
              </a:rPr>
              <a:t>La TMD surgió a mediados de la década de 1960 de la mano de varios investigadores e intelectuales orgánicos latinoamericanos agrupados en el Centro de Estudios Socio-Económicos de la Universidad de Chile. </a:t>
            </a:r>
          </a:p>
          <a:p>
            <a:pPr algn="just"/>
            <a:endParaRPr lang="es-GT" sz="2000" kern="100" dirty="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GT" sz="2000" dirty="0">
                <a:effectLst/>
                <a:ea typeface="Aptos" panose="020B0004020202020204" pitchFamily="34" charset="0"/>
              </a:rPr>
              <a:t>Inspirados por la Revolución Cubana, los teóricos de la TMD partirán de dos bases fundamentales: los postulados de Marx y los postulados de Lenin</a:t>
            </a:r>
            <a:r>
              <a:rPr lang="es-GT" sz="2000" kern="100" dirty="0">
                <a:ea typeface="Aptos" panose="020B0004020202020204" pitchFamily="34" charset="0"/>
                <a:cs typeface="Times New Roman" panose="02020603050405020304" pitchFamily="18" charset="0"/>
              </a:rPr>
              <a:t>.</a:t>
            </a:r>
            <a:endParaRPr lang="es-GT"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021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25582-3B7A-C0C4-8B8C-DC8044A62CF4}"/>
              </a:ext>
            </a:extLst>
          </p:cNvPr>
          <p:cNvSpPr>
            <a:spLocks noGrp="1"/>
          </p:cNvSpPr>
          <p:nvPr>
            <p:ph type="title"/>
          </p:nvPr>
        </p:nvSpPr>
        <p:spPr/>
        <p:txBody>
          <a:bodyPr/>
          <a:lstStyle/>
          <a:p>
            <a:r>
              <a:rPr lang="es-ES" dirty="0"/>
              <a:t>Los conceptos centrales de la TMD</a:t>
            </a:r>
            <a:endParaRPr lang="es-GT" dirty="0"/>
          </a:p>
        </p:txBody>
      </p:sp>
      <p:pic>
        <p:nvPicPr>
          <p:cNvPr id="5" name="Marcador de contenido 4">
            <a:extLst>
              <a:ext uri="{FF2B5EF4-FFF2-40B4-BE49-F238E27FC236}">
                <a16:creationId xmlns:a16="http://schemas.microsoft.com/office/drawing/2014/main" id="{18B5264B-4E9C-10DA-83B4-D478F159B5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5210" y="4733923"/>
            <a:ext cx="2813038" cy="1881263"/>
          </a:xfrm>
        </p:spPr>
      </p:pic>
      <p:pic>
        <p:nvPicPr>
          <p:cNvPr id="7" name="Imagen 6">
            <a:extLst>
              <a:ext uri="{FF2B5EF4-FFF2-40B4-BE49-F238E27FC236}">
                <a16:creationId xmlns:a16="http://schemas.microsoft.com/office/drawing/2014/main" id="{5C68D9D6-F669-B6C6-5737-8E03686C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729" y="2573738"/>
            <a:ext cx="2415527" cy="1609344"/>
          </a:xfrm>
          <a:prstGeom prst="rect">
            <a:avLst/>
          </a:prstGeom>
        </p:spPr>
      </p:pic>
      <p:pic>
        <p:nvPicPr>
          <p:cNvPr id="9" name="Imagen 8">
            <a:extLst>
              <a:ext uri="{FF2B5EF4-FFF2-40B4-BE49-F238E27FC236}">
                <a16:creationId xmlns:a16="http://schemas.microsoft.com/office/drawing/2014/main" id="{AB2222EA-3390-D0AB-866A-0AFA7949E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195" y="1843440"/>
            <a:ext cx="1743075" cy="2619375"/>
          </a:xfrm>
          <a:prstGeom prst="rect">
            <a:avLst/>
          </a:prstGeom>
        </p:spPr>
      </p:pic>
      <p:sp>
        <p:nvSpPr>
          <p:cNvPr id="3" name="CuadroTexto 2">
            <a:extLst>
              <a:ext uri="{FF2B5EF4-FFF2-40B4-BE49-F238E27FC236}">
                <a16:creationId xmlns:a16="http://schemas.microsoft.com/office/drawing/2014/main" id="{5414C559-38A5-B006-BB35-FE63FD4127DF}"/>
              </a:ext>
            </a:extLst>
          </p:cNvPr>
          <p:cNvSpPr txBox="1"/>
          <p:nvPr/>
        </p:nvSpPr>
        <p:spPr>
          <a:xfrm>
            <a:off x="354578" y="1843440"/>
            <a:ext cx="7044425" cy="4770537"/>
          </a:xfrm>
          <a:prstGeom prst="rect">
            <a:avLst/>
          </a:prstGeom>
          <a:noFill/>
        </p:spPr>
        <p:txBody>
          <a:bodyPr wrap="square" rtlCol="0">
            <a:spAutoFit/>
          </a:bodyPr>
          <a:lstStyle/>
          <a:p>
            <a:pPr marL="285750" indent="-285750" algn="just">
              <a:buFont typeface="Arial" panose="020B0604020202020204" pitchFamily="34" charset="0"/>
              <a:buChar char="•"/>
            </a:pPr>
            <a:r>
              <a:rPr lang="es-GT" sz="1900" dirty="0">
                <a:ea typeface="Aptos" panose="020B0004020202020204" pitchFamily="34" charset="0"/>
              </a:rPr>
              <a:t>E</a:t>
            </a:r>
            <a:r>
              <a:rPr lang="es-GT" sz="1900" dirty="0">
                <a:effectLst/>
                <a:ea typeface="Aptos" panose="020B0004020202020204" pitchFamily="34" charset="0"/>
              </a:rPr>
              <a:t>l problema era mucho más profundo que la “ausencia de capitalismo”: el subdesarrollo latinoamericano, necesariamente, obedecía al desarrollo del capitalismo en los países centrales.</a:t>
            </a:r>
          </a:p>
          <a:p>
            <a:pPr algn="just"/>
            <a:endParaRPr lang="es-GT" sz="1900" dirty="0">
              <a:effectLst/>
              <a:ea typeface="Aptos" panose="020B0004020202020204" pitchFamily="34" charset="0"/>
            </a:endParaRPr>
          </a:p>
          <a:p>
            <a:pPr marL="285750" indent="-285750" algn="just">
              <a:buFont typeface="Arial" panose="020B0604020202020204" pitchFamily="34" charset="0"/>
              <a:buChar char="•"/>
            </a:pPr>
            <a:r>
              <a:rPr lang="es-GT" sz="1900" dirty="0">
                <a:effectLst/>
                <a:ea typeface="Aptos" panose="020B0004020202020204" pitchFamily="34" charset="0"/>
              </a:rPr>
              <a:t>El acierto de la TMD se encuentra en su comprensión de las formaciones económico-sociales latinoamericanas como capitalistas.</a:t>
            </a:r>
          </a:p>
          <a:p>
            <a:pPr algn="just"/>
            <a:endParaRPr lang="es-GT" sz="1900" dirty="0">
              <a:ea typeface="Aptos" panose="020B0004020202020204" pitchFamily="34" charset="0"/>
            </a:endParaRPr>
          </a:p>
          <a:p>
            <a:pPr marL="285750" indent="-285750" algn="just">
              <a:buFont typeface="Arial" panose="020B0604020202020204" pitchFamily="34" charset="0"/>
              <a:buChar char="•"/>
            </a:pPr>
            <a:r>
              <a:rPr lang="es-GT" sz="1900" dirty="0">
                <a:effectLst/>
                <a:ea typeface="Aptos" panose="020B0004020202020204" pitchFamily="34" charset="0"/>
              </a:rPr>
              <a:t>Precisamente, este carácter de “dependencia” es uno de los ejes a través de los cuales gira la TMD.</a:t>
            </a:r>
          </a:p>
          <a:p>
            <a:pPr algn="just"/>
            <a:endParaRPr lang="es-GT" sz="1900" dirty="0">
              <a:effectLst/>
              <a:ea typeface="Aptos" panose="020B0004020202020204" pitchFamily="34" charset="0"/>
            </a:endParaRPr>
          </a:p>
          <a:p>
            <a:pPr marL="285750" indent="-285750" algn="just">
              <a:buFont typeface="Arial" panose="020B0604020202020204" pitchFamily="34" charset="0"/>
              <a:buChar char="•"/>
            </a:pPr>
            <a:r>
              <a:rPr lang="es-GT" sz="1900" dirty="0">
                <a:effectLst/>
                <a:ea typeface="Aptos" panose="020B0004020202020204" pitchFamily="34" charset="0"/>
              </a:rPr>
              <a:t>la integración de la burguesía local de las sociedades dependientes en las cadenas de producción globales y, por lo tanto, su entrelazamiento con las relaciones de dominación que imponía el imperialismo estadounidens</a:t>
            </a:r>
            <a:r>
              <a:rPr lang="es-GT" sz="1900" dirty="0">
                <a:ea typeface="Aptos" panose="020B0004020202020204" pitchFamily="34" charset="0"/>
              </a:rPr>
              <a:t>e.</a:t>
            </a:r>
          </a:p>
        </p:txBody>
      </p:sp>
    </p:spTree>
    <p:extLst>
      <p:ext uri="{BB962C8B-B14F-4D97-AF65-F5344CB8AC3E}">
        <p14:creationId xmlns:p14="http://schemas.microsoft.com/office/powerpoint/2010/main" val="28691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3725E-8E47-D87E-3C74-4C3E257561E4}"/>
              </a:ext>
            </a:extLst>
          </p:cNvPr>
          <p:cNvSpPr>
            <a:spLocks noGrp="1"/>
          </p:cNvSpPr>
          <p:nvPr>
            <p:ph type="title"/>
          </p:nvPr>
        </p:nvSpPr>
        <p:spPr/>
        <p:txBody>
          <a:bodyPr/>
          <a:lstStyle/>
          <a:p>
            <a:pPr algn="ctr"/>
            <a:r>
              <a:rPr lang="es-ES" dirty="0"/>
              <a:t>La superexplotación</a:t>
            </a:r>
            <a:endParaRPr lang="es-GT" dirty="0"/>
          </a:p>
        </p:txBody>
      </p:sp>
      <p:pic>
        <p:nvPicPr>
          <p:cNvPr id="5" name="Marcador de contenido 4">
            <a:extLst>
              <a:ext uri="{FF2B5EF4-FFF2-40B4-BE49-F238E27FC236}">
                <a16:creationId xmlns:a16="http://schemas.microsoft.com/office/drawing/2014/main" id="{57779EF1-B828-AF6E-362E-A56E85A40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5400" y="1805253"/>
            <a:ext cx="3086098" cy="1597297"/>
          </a:xfrm>
        </p:spPr>
      </p:pic>
      <p:pic>
        <p:nvPicPr>
          <p:cNvPr id="9" name="Imagen 8">
            <a:extLst>
              <a:ext uri="{FF2B5EF4-FFF2-40B4-BE49-F238E27FC236}">
                <a16:creationId xmlns:a16="http://schemas.microsoft.com/office/drawing/2014/main" id="{EB332536-D690-2090-BE49-A01C067EE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187376"/>
            <a:ext cx="2212848" cy="1476947"/>
          </a:xfrm>
          <a:prstGeom prst="rect">
            <a:avLst/>
          </a:prstGeom>
        </p:spPr>
      </p:pic>
      <p:pic>
        <p:nvPicPr>
          <p:cNvPr id="11" name="Imagen 10">
            <a:extLst>
              <a:ext uri="{FF2B5EF4-FFF2-40B4-BE49-F238E27FC236}">
                <a16:creationId xmlns:a16="http://schemas.microsoft.com/office/drawing/2014/main" id="{1713B65D-9579-DEB6-D6F0-25B36430E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3" y="4924996"/>
            <a:ext cx="2557464" cy="1704975"/>
          </a:xfrm>
          <a:prstGeom prst="rect">
            <a:avLst/>
          </a:prstGeom>
        </p:spPr>
      </p:pic>
      <p:sp>
        <p:nvSpPr>
          <p:cNvPr id="3" name="CuadroTexto 2">
            <a:extLst>
              <a:ext uri="{FF2B5EF4-FFF2-40B4-BE49-F238E27FC236}">
                <a16:creationId xmlns:a16="http://schemas.microsoft.com/office/drawing/2014/main" id="{0F863E1D-4AB3-BE96-C333-8A941A6F9144}"/>
              </a:ext>
            </a:extLst>
          </p:cNvPr>
          <p:cNvSpPr txBox="1"/>
          <p:nvPr/>
        </p:nvSpPr>
        <p:spPr>
          <a:xfrm>
            <a:off x="214313" y="1805253"/>
            <a:ext cx="8450716" cy="2585323"/>
          </a:xfrm>
          <a:prstGeom prst="rect">
            <a:avLst/>
          </a:prstGeom>
          <a:noFill/>
        </p:spPr>
        <p:txBody>
          <a:bodyPr wrap="square" rtlCol="0">
            <a:spAutoFit/>
          </a:bodyPr>
          <a:lstStyle/>
          <a:p>
            <a:pPr marL="285750" indent="-285750" algn="just">
              <a:buFont typeface="Arial" panose="020B0604020202020204" pitchFamily="34" charset="0"/>
              <a:buChar char="•"/>
            </a:pPr>
            <a:r>
              <a:rPr lang="es-GT" sz="1800" dirty="0">
                <a:effectLst/>
                <a:ea typeface="Aptos" panose="020B0004020202020204" pitchFamily="34" charset="0"/>
              </a:rPr>
              <a:t>Para explicar de qué forma el capitalismo dependiente latinoamericano retribuía tanto a la potencia imperial como a la burguesía local, Ruy Mauro Marini idearía la categoría de superexplotación.</a:t>
            </a:r>
          </a:p>
          <a:p>
            <a:pPr algn="just"/>
            <a:endParaRPr lang="es-GT" sz="1800" dirty="0">
              <a:effectLst/>
              <a:ea typeface="Aptos" panose="020B0004020202020204" pitchFamily="34" charset="0"/>
            </a:endParaRPr>
          </a:p>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la “superexplotación se define [...] por la mayor explotación de la fuerza física del trabajador [...] y tiende normalmente a expresarse en el hecho de que la fuerza de trabajo se remunere por debajo de su valor real” (Marini, Dialéctica de la dependencia, 1973, págs. 92-93).</a:t>
            </a:r>
          </a:p>
          <a:p>
            <a:pPr algn="just"/>
            <a:endParaRPr lang="es-GT" dirty="0"/>
          </a:p>
        </p:txBody>
      </p:sp>
      <p:sp>
        <p:nvSpPr>
          <p:cNvPr id="7" name="CuadroTexto 6">
            <a:extLst>
              <a:ext uri="{FF2B5EF4-FFF2-40B4-BE49-F238E27FC236}">
                <a16:creationId xmlns:a16="http://schemas.microsoft.com/office/drawing/2014/main" id="{E03F11A3-ED59-B5E4-A2D3-07B7896C190D}"/>
              </a:ext>
            </a:extLst>
          </p:cNvPr>
          <p:cNvSpPr txBox="1"/>
          <p:nvPr/>
        </p:nvSpPr>
        <p:spPr>
          <a:xfrm>
            <a:off x="3084060" y="4272677"/>
            <a:ext cx="5519057" cy="2585323"/>
          </a:xfrm>
          <a:prstGeom prst="rect">
            <a:avLst/>
          </a:prstGeom>
          <a:noFill/>
        </p:spPr>
        <p:txBody>
          <a:bodyPr wrap="square" rtlCol="0">
            <a:spAutoFit/>
          </a:bodyPr>
          <a:lstStyle/>
          <a:p>
            <a:pPr marL="285750" indent="-285750" algn="just">
              <a:buFont typeface="Arial" panose="020B0604020202020204" pitchFamily="34" charset="0"/>
              <a:buChar char="•"/>
            </a:pPr>
            <a:r>
              <a:rPr lang="es-GT" sz="1800" dirty="0">
                <a:effectLst/>
                <a:ea typeface="Aptos" panose="020B0004020202020204" pitchFamily="34" charset="0"/>
              </a:rPr>
              <a:t>Esta es una categoría central para la Teoría Marxista de la Dependencia; en palabras de Jaime Osorio, la “superexplotación constituye un asunto central en las economías dependientes, ya que este proceso tiene consecuencias en el conjunto del proceso de reproducción del capital, y en la condición subordinada de esas economías en la acumulación en el sistema mundial”.</a:t>
            </a:r>
            <a:endParaRPr lang="es-GT" dirty="0"/>
          </a:p>
        </p:txBody>
      </p:sp>
    </p:spTree>
    <p:extLst>
      <p:ext uri="{BB962C8B-B14F-4D97-AF65-F5344CB8AC3E}">
        <p14:creationId xmlns:p14="http://schemas.microsoft.com/office/powerpoint/2010/main" val="258925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4356036-C592-860E-96A6-297EDDD658D5}"/>
              </a:ext>
            </a:extLst>
          </p:cNvPr>
          <p:cNvSpPr txBox="1"/>
          <p:nvPr/>
        </p:nvSpPr>
        <p:spPr>
          <a:xfrm>
            <a:off x="805543" y="1228397"/>
            <a:ext cx="10580914" cy="4401205"/>
          </a:xfrm>
          <a:prstGeom prst="rect">
            <a:avLst/>
          </a:prstGeom>
          <a:noFill/>
        </p:spPr>
        <p:txBody>
          <a:bodyPr wrap="square" rtlCol="0">
            <a:spAutoFit/>
          </a:bodyPr>
          <a:lstStyle/>
          <a:p>
            <a:pPr marL="342900" indent="-342900" algn="just">
              <a:buFont typeface="Arial" panose="020B0604020202020204" pitchFamily="34" charset="0"/>
              <a:buChar char="•"/>
            </a:pPr>
            <a:r>
              <a:rPr lang="es-GT" sz="2000" kern="100" dirty="0">
                <a:effectLst/>
                <a:ea typeface="Aptos" panose="020B0004020202020204" pitchFamily="34" charset="0"/>
                <a:cs typeface="Times New Roman" panose="02020603050405020304" pitchFamily="18" charset="0"/>
              </a:rPr>
              <a:t>Para febrero del 2023, el salario mensual promedio en Guatemala era de Q.2,849.50 (alrededor de unos US$ 368 dólares), por debajo del mínimo legal establecido de Q.3,062.62 (alrededor de unos US$ 395 dólares). </a:t>
            </a:r>
          </a:p>
          <a:p>
            <a:pPr marL="342900" indent="-342900" algn="just">
              <a:buFont typeface="Arial" panose="020B0604020202020204" pitchFamily="34" charset="0"/>
              <a:buChar char="•"/>
            </a:pPr>
            <a:endParaRPr lang="es-GT" sz="2000" kern="100" dirty="0">
              <a:effectLst/>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s-GT" sz="2000" kern="100" dirty="0">
                <a:effectLst/>
                <a:ea typeface="Aptos" panose="020B0004020202020204" pitchFamily="34" charset="0"/>
                <a:cs typeface="Times New Roman" panose="02020603050405020304" pitchFamily="18" charset="0"/>
              </a:rPr>
              <a:t>Tanto el salario medio mensual como el mínimo establecido por ley son menores al costo de la Canasta Básica, la lista de los productos alimentarios indispensables para el consumo de la población, que, para junio del año 2024, se encontraba en unos Q.4,334.85, para una familia urbana, y en unos Q.3,354.97, para una familia del área rural (unos US$ 572 dólares y US$ 433 dólares, respectivamente). </a:t>
            </a:r>
          </a:p>
          <a:p>
            <a:pPr marL="342900" indent="-342900" algn="just">
              <a:buFont typeface="Arial" panose="020B0604020202020204" pitchFamily="34" charset="0"/>
              <a:buChar char="•"/>
            </a:pPr>
            <a:endParaRPr lang="es-GT" sz="2000" kern="100" dirty="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es-GT" sz="2000" kern="100" dirty="0">
                <a:effectLst/>
                <a:ea typeface="Aptos" panose="020B0004020202020204" pitchFamily="34" charset="0"/>
                <a:cs typeface="Times New Roman" panose="02020603050405020304" pitchFamily="18" charset="0"/>
              </a:rPr>
              <a:t>Esta incapacidad para conseguir los alimentos necesarios para la reproducción adecuada de la fuerza de trabajo se ve reflejada en las alarmantes tasas de desnutrición que aquejan al país centroamericano pues uno de cada dos niños no tiene los nutrientes para que su cerebro se forme.</a:t>
            </a:r>
          </a:p>
        </p:txBody>
      </p:sp>
    </p:spTree>
    <p:extLst>
      <p:ext uri="{BB962C8B-B14F-4D97-AF65-F5344CB8AC3E}">
        <p14:creationId xmlns:p14="http://schemas.microsoft.com/office/powerpoint/2010/main" val="364150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101D8-C110-8307-71DA-34FA1E11B93B}"/>
              </a:ext>
            </a:extLst>
          </p:cNvPr>
          <p:cNvSpPr>
            <a:spLocks noGrp="1"/>
          </p:cNvSpPr>
          <p:nvPr>
            <p:ph type="title"/>
          </p:nvPr>
        </p:nvSpPr>
        <p:spPr/>
        <p:txBody>
          <a:bodyPr/>
          <a:lstStyle/>
          <a:p>
            <a:pPr algn="ctr"/>
            <a:r>
              <a:rPr lang="es-ES" dirty="0"/>
              <a:t>Contexto económico de Guatemala</a:t>
            </a:r>
            <a:endParaRPr lang="es-GT" dirty="0"/>
          </a:p>
        </p:txBody>
      </p:sp>
      <p:pic>
        <p:nvPicPr>
          <p:cNvPr id="5" name="Marcador de contenido 4">
            <a:extLst>
              <a:ext uri="{FF2B5EF4-FFF2-40B4-BE49-F238E27FC236}">
                <a16:creationId xmlns:a16="http://schemas.microsoft.com/office/drawing/2014/main" id="{13FCDF2C-5B2F-8B6F-F3E3-FC83A6649A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454" y="1855779"/>
            <a:ext cx="3011637" cy="1735456"/>
          </a:xfrm>
        </p:spPr>
      </p:pic>
      <p:pic>
        <p:nvPicPr>
          <p:cNvPr id="7" name="Imagen 6">
            <a:extLst>
              <a:ext uri="{FF2B5EF4-FFF2-40B4-BE49-F238E27FC236}">
                <a16:creationId xmlns:a16="http://schemas.microsoft.com/office/drawing/2014/main" id="{E6E449F9-D128-ACAF-DC68-75A509708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67" y="3465123"/>
            <a:ext cx="2189783" cy="1376826"/>
          </a:xfrm>
          <a:prstGeom prst="rect">
            <a:avLst/>
          </a:prstGeom>
        </p:spPr>
      </p:pic>
      <p:sp>
        <p:nvSpPr>
          <p:cNvPr id="4" name="CuadroTexto 3">
            <a:extLst>
              <a:ext uri="{FF2B5EF4-FFF2-40B4-BE49-F238E27FC236}">
                <a16:creationId xmlns:a16="http://schemas.microsoft.com/office/drawing/2014/main" id="{6E685A03-79C6-0009-2766-B99925043B37}"/>
              </a:ext>
            </a:extLst>
          </p:cNvPr>
          <p:cNvSpPr txBox="1"/>
          <p:nvPr/>
        </p:nvSpPr>
        <p:spPr>
          <a:xfrm>
            <a:off x="3468914" y="1855779"/>
            <a:ext cx="6397113" cy="1754326"/>
          </a:xfrm>
          <a:prstGeom prst="rect">
            <a:avLst/>
          </a:prstGeom>
          <a:noFill/>
        </p:spPr>
        <p:txBody>
          <a:bodyPr wrap="square" rtlCol="0">
            <a:spAutoFit/>
          </a:bodyPr>
          <a:lstStyle/>
          <a:p>
            <a:pPr marL="285750" indent="-285750" algn="just">
              <a:buFont typeface="Arial" panose="020B0604020202020204" pitchFamily="34" charset="0"/>
              <a:buChar char="•"/>
            </a:pPr>
            <a:r>
              <a:rPr lang="es-GT" sz="1800" dirty="0">
                <a:effectLst/>
                <a:ea typeface="Aptos" panose="020B0004020202020204" pitchFamily="34" charset="0"/>
              </a:rPr>
              <a:t>Esta situación de superexplotación en la que se encuentran los trabajadores y las trabajadoras en Guatemala obedece a un proceso histórico.</a:t>
            </a:r>
          </a:p>
          <a:p>
            <a:pPr marL="285750" indent="-285750" algn="just">
              <a:buFont typeface="Arial" panose="020B0604020202020204" pitchFamily="34" charset="0"/>
              <a:buChar char="•"/>
            </a:pPr>
            <a:r>
              <a:rPr lang="es-GT" dirty="0">
                <a:ea typeface="Aptos" panose="020B0004020202020204" pitchFamily="34" charset="0"/>
              </a:rPr>
              <a:t>Durante el s. XIX, </a:t>
            </a:r>
            <a:r>
              <a:rPr lang="es-GT" sz="1800" dirty="0">
                <a:effectLst/>
                <a:ea typeface="Aptos" panose="020B0004020202020204" pitchFamily="34" charset="0"/>
              </a:rPr>
              <a:t>Guatemala atraviesa un primer proceso de modernización del capitalismo en el marco de las Revoluciones Liberales.</a:t>
            </a:r>
          </a:p>
        </p:txBody>
      </p:sp>
      <p:sp>
        <p:nvSpPr>
          <p:cNvPr id="6" name="CuadroTexto 5">
            <a:extLst>
              <a:ext uri="{FF2B5EF4-FFF2-40B4-BE49-F238E27FC236}">
                <a16:creationId xmlns:a16="http://schemas.microsoft.com/office/drawing/2014/main" id="{54F15836-FFEE-3526-4075-ED5F4CEAAFA0}"/>
              </a:ext>
            </a:extLst>
          </p:cNvPr>
          <p:cNvSpPr txBox="1"/>
          <p:nvPr/>
        </p:nvSpPr>
        <p:spPr>
          <a:xfrm>
            <a:off x="237447" y="4272677"/>
            <a:ext cx="6531428" cy="2308324"/>
          </a:xfrm>
          <a:prstGeom prst="rect">
            <a:avLst/>
          </a:prstGeom>
          <a:noFill/>
        </p:spPr>
        <p:txBody>
          <a:bodyPr wrap="square" rtlCol="0">
            <a:spAutoFit/>
          </a:bodyPr>
          <a:lstStyle/>
          <a:p>
            <a:pPr marL="285750" indent="-285750" algn="just">
              <a:buFont typeface="Arial" panose="020B0604020202020204" pitchFamily="34" charset="0"/>
              <a:buChar char="•"/>
            </a:pPr>
            <a:r>
              <a:rPr lang="es-GT" sz="1800" dirty="0">
                <a:effectLst/>
                <a:ea typeface="Aptos" panose="020B0004020202020204" pitchFamily="34" charset="0"/>
              </a:rPr>
              <a:t>El despojo de las t</a:t>
            </a:r>
            <a:r>
              <a:rPr lang="es-GT" dirty="0">
                <a:ea typeface="Aptos" panose="020B0004020202020204" pitchFamily="34" charset="0"/>
              </a:rPr>
              <a:t>ierras comunales mayas y el sometimiento de estos al trabajo forzado da origen a la industria del café.</a:t>
            </a:r>
          </a:p>
          <a:p>
            <a:pPr marL="285750" indent="-285750" algn="just">
              <a:buFont typeface="Arial" panose="020B0604020202020204" pitchFamily="34" charset="0"/>
              <a:buChar char="•"/>
            </a:pPr>
            <a:r>
              <a:rPr lang="es-GT" sz="1800" dirty="0">
                <a:effectLst/>
                <a:ea typeface="Aptos" panose="020B0004020202020204" pitchFamily="34" charset="0"/>
              </a:rPr>
              <a:t>Esta estructura predominantemente agraria fue la base de la matriz productiva en Guatemala y estas formas de explotación fueron fundamentales para el desarrollo del capitalismo en este país como un capitalismo dependiente </a:t>
            </a:r>
          </a:p>
        </p:txBody>
      </p:sp>
      <p:pic>
        <p:nvPicPr>
          <p:cNvPr id="8" name="Marcador de contenido 4">
            <a:extLst>
              <a:ext uri="{FF2B5EF4-FFF2-40B4-BE49-F238E27FC236}">
                <a16:creationId xmlns:a16="http://schemas.microsoft.com/office/drawing/2014/main" id="{C0359F75-A95D-5FC9-BFAA-EF95CC306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392" y="1855779"/>
            <a:ext cx="1630154" cy="2470366"/>
          </a:xfrm>
          <a:prstGeom prst="rect">
            <a:avLst/>
          </a:prstGeom>
        </p:spPr>
      </p:pic>
      <p:pic>
        <p:nvPicPr>
          <p:cNvPr id="12" name="Imagen 11">
            <a:extLst>
              <a:ext uri="{FF2B5EF4-FFF2-40B4-BE49-F238E27FC236}">
                <a16:creationId xmlns:a16="http://schemas.microsoft.com/office/drawing/2014/main" id="{2F324F72-C9BA-D98F-BF8F-F48799D38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057" y="4981252"/>
            <a:ext cx="3693981" cy="1579277"/>
          </a:xfrm>
          <a:prstGeom prst="rect">
            <a:avLst/>
          </a:prstGeom>
        </p:spPr>
      </p:pic>
    </p:spTree>
    <p:extLst>
      <p:ext uri="{BB962C8B-B14F-4D97-AF65-F5344CB8AC3E}">
        <p14:creationId xmlns:p14="http://schemas.microsoft.com/office/powerpoint/2010/main" val="400008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F064F-0EF5-875A-A399-7569A29C8328}"/>
              </a:ext>
            </a:extLst>
          </p:cNvPr>
          <p:cNvSpPr>
            <a:spLocks noGrp="1"/>
          </p:cNvSpPr>
          <p:nvPr>
            <p:ph type="title"/>
          </p:nvPr>
        </p:nvSpPr>
        <p:spPr>
          <a:xfrm>
            <a:off x="1069848" y="339492"/>
            <a:ext cx="10058400" cy="1609344"/>
          </a:xfrm>
        </p:spPr>
        <p:txBody>
          <a:bodyPr/>
          <a:lstStyle/>
          <a:p>
            <a:pPr algn="ctr"/>
            <a:r>
              <a:rPr lang="es-GT" dirty="0"/>
              <a:t>El siglo XX</a:t>
            </a:r>
          </a:p>
        </p:txBody>
      </p:sp>
      <p:pic>
        <p:nvPicPr>
          <p:cNvPr id="11" name="Imagen 10">
            <a:extLst>
              <a:ext uri="{FF2B5EF4-FFF2-40B4-BE49-F238E27FC236}">
                <a16:creationId xmlns:a16="http://schemas.microsoft.com/office/drawing/2014/main" id="{64B5C792-CD69-BEE7-4C50-04C692C86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893" y="2639727"/>
            <a:ext cx="1850195" cy="2124298"/>
          </a:xfrm>
          <a:prstGeom prst="rect">
            <a:avLst/>
          </a:prstGeom>
        </p:spPr>
      </p:pic>
      <p:pic>
        <p:nvPicPr>
          <p:cNvPr id="10" name="Marcador de contenido 9">
            <a:extLst>
              <a:ext uri="{FF2B5EF4-FFF2-40B4-BE49-F238E27FC236}">
                <a16:creationId xmlns:a16="http://schemas.microsoft.com/office/drawing/2014/main" id="{DF6A5EED-29F8-2A40-0BD7-D7AA2F48EF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635" y="2757625"/>
            <a:ext cx="2268308" cy="1985591"/>
          </a:xfrm>
        </p:spPr>
      </p:pic>
      <p:pic>
        <p:nvPicPr>
          <p:cNvPr id="9" name="Imagen 8">
            <a:extLst>
              <a:ext uri="{FF2B5EF4-FFF2-40B4-BE49-F238E27FC236}">
                <a16:creationId xmlns:a16="http://schemas.microsoft.com/office/drawing/2014/main" id="{E3E5C31A-3909-8C2A-91AB-3BB04FB1F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49" y="4984895"/>
            <a:ext cx="3425242" cy="1735456"/>
          </a:xfrm>
          <a:prstGeom prst="rect">
            <a:avLst/>
          </a:prstGeom>
        </p:spPr>
      </p:pic>
      <p:sp>
        <p:nvSpPr>
          <p:cNvPr id="13" name="CuadroTexto 12">
            <a:extLst>
              <a:ext uri="{FF2B5EF4-FFF2-40B4-BE49-F238E27FC236}">
                <a16:creationId xmlns:a16="http://schemas.microsoft.com/office/drawing/2014/main" id="{CDAAFEB0-A105-01BA-2FDD-374B0298D5F5}"/>
              </a:ext>
            </a:extLst>
          </p:cNvPr>
          <p:cNvSpPr txBox="1"/>
          <p:nvPr/>
        </p:nvSpPr>
        <p:spPr>
          <a:xfrm>
            <a:off x="4827538" y="1531717"/>
            <a:ext cx="7016145" cy="5078313"/>
          </a:xfrm>
          <a:prstGeom prst="rect">
            <a:avLst/>
          </a:prstGeom>
          <a:noFill/>
        </p:spPr>
        <p:txBody>
          <a:bodyPr wrap="square" rtlCol="0">
            <a:spAutoFit/>
          </a:bodyPr>
          <a:lstStyle/>
          <a:p>
            <a:pPr marL="285750" indent="-285750" algn="just">
              <a:buFont typeface="Arial" panose="020B0604020202020204" pitchFamily="34" charset="0"/>
              <a:buChar char="•"/>
            </a:pPr>
            <a:r>
              <a:rPr lang="es-GT" dirty="0">
                <a:ea typeface="Aptos" panose="020B0004020202020204" pitchFamily="34" charset="0"/>
              </a:rPr>
              <a:t>L</a:t>
            </a:r>
            <a:r>
              <a:rPr lang="es-GT" sz="1800" dirty="0">
                <a:effectLst/>
                <a:ea typeface="Aptos" panose="020B0004020202020204" pitchFamily="34" charset="0"/>
              </a:rPr>
              <a:t>a acumulación de capital de la burguesía local, contribuía a la acumulación de capital en los países centrales con inversiones importantes en Guatemala. </a:t>
            </a:r>
          </a:p>
          <a:p>
            <a:pPr algn="just"/>
            <a:endParaRPr lang="es-GT" sz="1800" dirty="0">
              <a:effectLst/>
              <a:ea typeface="Aptos" panose="020B0004020202020204" pitchFamily="34" charset="0"/>
            </a:endParaRPr>
          </a:p>
          <a:p>
            <a:pPr marL="285750" indent="-285750" algn="just">
              <a:buFont typeface="Arial" panose="020B0604020202020204" pitchFamily="34" charset="0"/>
              <a:buChar char="•"/>
            </a:pPr>
            <a:r>
              <a:rPr lang="es-GT" sz="1800" dirty="0">
                <a:effectLst/>
                <a:ea typeface="Aptos" panose="020B0004020202020204" pitchFamily="34" charset="0"/>
              </a:rPr>
              <a:t>La producción de café, en manos de alemanes. La compañía estadounidense IRCA se hizo con el control de los puertos y las vías férreas del país. La UFCO se convirtió en un gran terrateniente y productor monopólico de cultivos centrales como el banano (que reemplazaría al café como principal bien de exportación a partir del siglo XX).</a:t>
            </a:r>
          </a:p>
          <a:p>
            <a:pPr algn="just"/>
            <a:endParaRPr lang="es-GT" sz="1800" dirty="0">
              <a:effectLst/>
              <a:ea typeface="Aptos" panose="020B0004020202020204" pitchFamily="34" charset="0"/>
            </a:endParaRPr>
          </a:p>
          <a:p>
            <a:pPr marL="285750" indent="-285750" algn="just">
              <a:buFont typeface="Arial" panose="020B0604020202020204" pitchFamily="34" charset="0"/>
              <a:buChar char="•"/>
            </a:pPr>
            <a:r>
              <a:rPr lang="es-GT" kern="100" dirty="0">
                <a:ea typeface="Aptos" panose="020B0004020202020204" pitchFamily="34" charset="0"/>
                <a:cs typeface="Times New Roman" panose="02020603050405020304" pitchFamily="18" charset="0"/>
              </a:rPr>
              <a:t>A partir de</a:t>
            </a:r>
            <a:r>
              <a:rPr lang="es-GT" sz="1800" kern="100" dirty="0">
                <a:effectLst/>
                <a:ea typeface="Aptos" panose="020B0004020202020204" pitchFamily="34" charset="0"/>
                <a:cs typeface="Times New Roman" panose="02020603050405020304" pitchFamily="18" charset="0"/>
              </a:rPr>
              <a:t> 1944, año en el que estalla la Revolución de Octubre, se impulsa una nueva ola de cambios en la matriz productiva guatemalteca. </a:t>
            </a:r>
          </a:p>
          <a:p>
            <a:pPr algn="just"/>
            <a:endParaRPr lang="es-GT" sz="1800" kern="100" dirty="0">
              <a:effectLst/>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GT" sz="1800" kern="100" dirty="0">
                <a:effectLst/>
                <a:ea typeface="Aptos" panose="020B0004020202020204" pitchFamily="34" charset="0"/>
                <a:cs typeface="Times New Roman" panose="02020603050405020304" pitchFamily="18" charset="0"/>
              </a:rPr>
              <a:t>Este proceso se puede identificar como un segundo intento de desarrollo del capitalismo, esta vez desde la visión del desarrollismo.</a:t>
            </a:r>
          </a:p>
        </p:txBody>
      </p:sp>
      <p:pic>
        <p:nvPicPr>
          <p:cNvPr id="15" name="Imagen 14">
            <a:extLst>
              <a:ext uri="{FF2B5EF4-FFF2-40B4-BE49-F238E27FC236}">
                <a16:creationId xmlns:a16="http://schemas.microsoft.com/office/drawing/2014/main" id="{0A7FD3E8-6164-8598-963A-6061A752F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49" y="213489"/>
            <a:ext cx="3757690" cy="2302457"/>
          </a:xfrm>
          <a:prstGeom prst="rect">
            <a:avLst/>
          </a:prstGeom>
        </p:spPr>
      </p:pic>
    </p:spTree>
    <p:extLst>
      <p:ext uri="{BB962C8B-B14F-4D97-AF65-F5344CB8AC3E}">
        <p14:creationId xmlns:p14="http://schemas.microsoft.com/office/powerpoint/2010/main" val="285380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1534</TotalTime>
  <Words>2509</Words>
  <Application>Microsoft Office PowerPoint</Application>
  <PresentationFormat>Panorámica</PresentationFormat>
  <Paragraphs>88</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Aptos</vt:lpstr>
      <vt:lpstr>Arial</vt:lpstr>
      <vt:lpstr>Rockwell</vt:lpstr>
      <vt:lpstr>Rockwell Condensed</vt:lpstr>
      <vt:lpstr>Wingdings</vt:lpstr>
      <vt:lpstr>Letras en madera</vt:lpstr>
      <vt:lpstr>¿La exportación de seres humanos como actividad productiva? Guatemala a través de la Teoría Marxista de la Dependencia</vt:lpstr>
      <vt:lpstr>Contexto histórico de la TMD</vt:lpstr>
      <vt:lpstr>El desarrollismo</vt:lpstr>
      <vt:lpstr>La Teoría Marxista de la Dependencia</vt:lpstr>
      <vt:lpstr>Los conceptos centrales de la TMD</vt:lpstr>
      <vt:lpstr>La superexplotación</vt:lpstr>
      <vt:lpstr>Presentación de PowerPoint</vt:lpstr>
      <vt:lpstr>Contexto económico de Guatemala</vt:lpstr>
      <vt:lpstr>El siglo XX</vt:lpstr>
      <vt:lpstr>El presente</vt:lpstr>
      <vt:lpstr>Presentación de PowerPoint</vt:lpstr>
      <vt:lpstr>Condiciones materiales en Guatemala</vt:lpstr>
      <vt:lpstr>Presentación de PowerPoint</vt:lpstr>
      <vt:lpstr>La migración como fenómeno económico</vt:lpstr>
      <vt:lpstr>La superexplotación en suelo estadounidense</vt:lpstr>
      <vt:lpstr>Presentación de PowerPoint</vt:lpstr>
      <vt:lpstr>Migración y dependencia</vt:lpstr>
      <vt:lpstr>En 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Melvin Beltetón Morales</dc:creator>
  <cp:lastModifiedBy>Melvin Beltetón Morales</cp:lastModifiedBy>
  <cp:revision>5</cp:revision>
  <dcterms:created xsi:type="dcterms:W3CDTF">2025-03-09T21:58:29Z</dcterms:created>
  <dcterms:modified xsi:type="dcterms:W3CDTF">2025-03-11T16:21:25Z</dcterms:modified>
</cp:coreProperties>
</file>