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60" r:id="rId5"/>
    <p:sldId id="261" r:id="rId6"/>
    <p:sldId id="263" r:id="rId7"/>
    <p:sldId id="264" r:id="rId8"/>
    <p:sldId id="266" r:id="rId9"/>
    <p:sldId id="267" r:id="rId10"/>
    <p:sldId id="262" r:id="rId11"/>
    <p:sldId id="269" r:id="rId12"/>
    <p:sldId id="270" r:id="rId13"/>
    <p:sldId id="27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piqsels.com/es/public-domain-photo-jffvb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s://radiozapatista.org/?p=20637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://finanzastecnologicas.blogspot.com/2016/04/antecedentes-de-las-finanzas.html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vgsilh.com/es/image/29827.html" TargetMode="External"/><Relationship Id="rId1" Type="http://schemas.openxmlformats.org/officeDocument/2006/relationships/image" Target="../media/image10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pixabay.com/es/d%C3%B3lar-s%C3%ADmbolo-dinero-signo-moneda-311344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piqsels.com/es/public-domain-photo-jffvb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s://radiozapatista.org/?p=20637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://finanzastecnologicas.blogspot.com/2016/04/antecedentes-de-las-finanzas.htm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vgsilh.com/es/image/29827.html" TargetMode="External"/><Relationship Id="rId1" Type="http://schemas.openxmlformats.org/officeDocument/2006/relationships/image" Target="../media/image10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pixabay.com/es/d%C3%B3lar-s%C3%ADmbolo-dinero-signo-moneda-311344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2D758-2944-4C56-AB81-3628A6F9B03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A6DE12-4EAB-4D68-8ACF-F46E00AB0530}">
      <dgm:prSet/>
      <dgm:spPr/>
      <dgm:t>
        <a:bodyPr/>
        <a:lstStyle/>
        <a:p>
          <a:r>
            <a:rPr lang="es-MX"/>
            <a:t>Plantearse el problema del poder habiendo asumido la conducción del gobierno por la vía electoral y con un programa de reformas graduales. </a:t>
          </a:r>
          <a:endParaRPr lang="en-US"/>
        </a:p>
      </dgm:t>
    </dgm:pt>
    <dgm:pt modelId="{B42D8102-DD76-4FFA-8D74-9F8B902E0DD3}" type="parTrans" cxnId="{65313263-786D-4F21-A7C3-AF854277B0EB}">
      <dgm:prSet/>
      <dgm:spPr/>
      <dgm:t>
        <a:bodyPr/>
        <a:lstStyle/>
        <a:p>
          <a:endParaRPr lang="en-US"/>
        </a:p>
      </dgm:t>
    </dgm:pt>
    <dgm:pt modelId="{82588D5A-69DF-4FCC-9BE1-A740033919FA}" type="sibTrans" cxnId="{65313263-786D-4F21-A7C3-AF854277B0EB}">
      <dgm:prSet/>
      <dgm:spPr/>
      <dgm:t>
        <a:bodyPr/>
        <a:lstStyle/>
        <a:p>
          <a:endParaRPr lang="en-US"/>
        </a:p>
      </dgm:t>
    </dgm:pt>
    <dgm:pt modelId="{4050BAD6-6033-4E2D-B90C-7D03CFEA18ED}">
      <dgm:prSet/>
      <dgm:spPr/>
      <dgm:t>
        <a:bodyPr/>
        <a:lstStyle/>
        <a:p>
          <a:r>
            <a:rPr lang="es-MX"/>
            <a:t>Caracterizar el período actual para establecer los alcances y posibilidades del programa de transición del Pacto Histórico</a:t>
          </a:r>
          <a:endParaRPr lang="en-US"/>
        </a:p>
      </dgm:t>
    </dgm:pt>
    <dgm:pt modelId="{24B3D25D-48D1-4482-8E43-DBFC406C437F}" type="parTrans" cxnId="{41219D32-1959-4A84-9333-7EF7726D4FF0}">
      <dgm:prSet/>
      <dgm:spPr/>
      <dgm:t>
        <a:bodyPr/>
        <a:lstStyle/>
        <a:p>
          <a:endParaRPr lang="en-US"/>
        </a:p>
      </dgm:t>
    </dgm:pt>
    <dgm:pt modelId="{B42699DC-501A-4299-83FF-53DF594A1C1A}" type="sibTrans" cxnId="{41219D32-1959-4A84-9333-7EF7726D4FF0}">
      <dgm:prSet/>
      <dgm:spPr/>
      <dgm:t>
        <a:bodyPr/>
        <a:lstStyle/>
        <a:p>
          <a:endParaRPr lang="en-US"/>
        </a:p>
      </dgm:t>
    </dgm:pt>
    <dgm:pt modelId="{CA025687-5986-4B23-9CA7-38CCA70DCFE4}">
      <dgm:prSet/>
      <dgm:spPr/>
      <dgm:t>
        <a:bodyPr/>
        <a:lstStyle/>
        <a:p>
          <a:r>
            <a:rPr lang="es-MX"/>
            <a:t>Considerado el desarrollo actual de la lucha de clases en Colombia y América Latina ¿cuáles son las tareas políticas que resultan de la gestión parcial del aparato de Estado?</a:t>
          </a:r>
          <a:endParaRPr lang="en-US"/>
        </a:p>
      </dgm:t>
    </dgm:pt>
    <dgm:pt modelId="{2952A27D-88A0-4346-BB23-06DC866DC23A}" type="parTrans" cxnId="{60DFFAB1-064E-4310-A3FD-612FA541D31A}">
      <dgm:prSet/>
      <dgm:spPr/>
      <dgm:t>
        <a:bodyPr/>
        <a:lstStyle/>
        <a:p>
          <a:endParaRPr lang="en-US"/>
        </a:p>
      </dgm:t>
    </dgm:pt>
    <dgm:pt modelId="{DA5F20D9-D7C8-48C2-B6C3-B152C4578AF9}" type="sibTrans" cxnId="{60DFFAB1-064E-4310-A3FD-612FA541D31A}">
      <dgm:prSet/>
      <dgm:spPr/>
      <dgm:t>
        <a:bodyPr/>
        <a:lstStyle/>
        <a:p>
          <a:endParaRPr lang="en-US"/>
        </a:p>
      </dgm:t>
    </dgm:pt>
    <dgm:pt modelId="{F2DCA838-99BB-4966-9F03-0ABB5417929B}" type="pres">
      <dgm:prSet presAssocID="{B952D758-2944-4C56-AB81-3628A6F9B030}" presName="diagram" presStyleCnt="0">
        <dgm:presLayoutVars>
          <dgm:dir/>
          <dgm:resizeHandles val="exact"/>
        </dgm:presLayoutVars>
      </dgm:prSet>
      <dgm:spPr/>
    </dgm:pt>
    <dgm:pt modelId="{F38DFE9A-43C8-4888-B451-D80B2597B80B}" type="pres">
      <dgm:prSet presAssocID="{F6A6DE12-4EAB-4D68-8ACF-F46E00AB0530}" presName="node" presStyleLbl="node1" presStyleIdx="0" presStyleCnt="3">
        <dgm:presLayoutVars>
          <dgm:bulletEnabled val="1"/>
        </dgm:presLayoutVars>
      </dgm:prSet>
      <dgm:spPr/>
    </dgm:pt>
    <dgm:pt modelId="{027C8B34-9DF6-4465-8BB9-79F6920492F4}" type="pres">
      <dgm:prSet presAssocID="{82588D5A-69DF-4FCC-9BE1-A740033919FA}" presName="sibTrans" presStyleCnt="0"/>
      <dgm:spPr/>
    </dgm:pt>
    <dgm:pt modelId="{22D4EAAE-E567-4EEA-A0BE-72DD207D03B3}" type="pres">
      <dgm:prSet presAssocID="{4050BAD6-6033-4E2D-B90C-7D03CFEA18ED}" presName="node" presStyleLbl="node1" presStyleIdx="1" presStyleCnt="3">
        <dgm:presLayoutVars>
          <dgm:bulletEnabled val="1"/>
        </dgm:presLayoutVars>
      </dgm:prSet>
      <dgm:spPr/>
    </dgm:pt>
    <dgm:pt modelId="{55A51E51-1A9D-4F6D-A6D0-7604B75D26C0}" type="pres">
      <dgm:prSet presAssocID="{B42699DC-501A-4299-83FF-53DF594A1C1A}" presName="sibTrans" presStyleCnt="0"/>
      <dgm:spPr/>
    </dgm:pt>
    <dgm:pt modelId="{FE5F0E4F-0741-482A-92E0-0B577C0271E4}" type="pres">
      <dgm:prSet presAssocID="{CA025687-5986-4B23-9CA7-38CCA70DCFE4}" presName="node" presStyleLbl="node1" presStyleIdx="2" presStyleCnt="3">
        <dgm:presLayoutVars>
          <dgm:bulletEnabled val="1"/>
        </dgm:presLayoutVars>
      </dgm:prSet>
      <dgm:spPr/>
    </dgm:pt>
  </dgm:ptLst>
  <dgm:cxnLst>
    <dgm:cxn modelId="{6AB92219-1D8A-4BEF-8936-3773EDD58034}" type="presOf" srcId="{F6A6DE12-4EAB-4D68-8ACF-F46E00AB0530}" destId="{F38DFE9A-43C8-4888-B451-D80B2597B80B}" srcOrd="0" destOrd="0" presId="urn:microsoft.com/office/officeart/2005/8/layout/default"/>
    <dgm:cxn modelId="{41219D32-1959-4A84-9333-7EF7726D4FF0}" srcId="{B952D758-2944-4C56-AB81-3628A6F9B030}" destId="{4050BAD6-6033-4E2D-B90C-7D03CFEA18ED}" srcOrd="1" destOrd="0" parTransId="{24B3D25D-48D1-4482-8E43-DBFC406C437F}" sibTransId="{B42699DC-501A-4299-83FF-53DF594A1C1A}"/>
    <dgm:cxn modelId="{65313263-786D-4F21-A7C3-AF854277B0EB}" srcId="{B952D758-2944-4C56-AB81-3628A6F9B030}" destId="{F6A6DE12-4EAB-4D68-8ACF-F46E00AB0530}" srcOrd="0" destOrd="0" parTransId="{B42D8102-DD76-4FFA-8D74-9F8B902E0DD3}" sibTransId="{82588D5A-69DF-4FCC-9BE1-A740033919FA}"/>
    <dgm:cxn modelId="{0604B68F-B037-436E-8CB6-F91C1ADEEB02}" type="presOf" srcId="{4050BAD6-6033-4E2D-B90C-7D03CFEA18ED}" destId="{22D4EAAE-E567-4EEA-A0BE-72DD207D03B3}" srcOrd="0" destOrd="0" presId="urn:microsoft.com/office/officeart/2005/8/layout/default"/>
    <dgm:cxn modelId="{60DFFAB1-064E-4310-A3FD-612FA541D31A}" srcId="{B952D758-2944-4C56-AB81-3628A6F9B030}" destId="{CA025687-5986-4B23-9CA7-38CCA70DCFE4}" srcOrd="2" destOrd="0" parTransId="{2952A27D-88A0-4346-BB23-06DC866DC23A}" sibTransId="{DA5F20D9-D7C8-48C2-B6C3-B152C4578AF9}"/>
    <dgm:cxn modelId="{CE86ABB3-20F0-4845-8838-B64D16DB2F4A}" type="presOf" srcId="{B952D758-2944-4C56-AB81-3628A6F9B030}" destId="{F2DCA838-99BB-4966-9F03-0ABB5417929B}" srcOrd="0" destOrd="0" presId="urn:microsoft.com/office/officeart/2005/8/layout/default"/>
    <dgm:cxn modelId="{CF2249C3-BC12-477B-B07C-B4437780B388}" type="presOf" srcId="{CA025687-5986-4B23-9CA7-38CCA70DCFE4}" destId="{FE5F0E4F-0741-482A-92E0-0B577C0271E4}" srcOrd="0" destOrd="0" presId="urn:microsoft.com/office/officeart/2005/8/layout/default"/>
    <dgm:cxn modelId="{3C35347F-BB6A-43B1-A10B-2D379AD19993}" type="presParOf" srcId="{F2DCA838-99BB-4966-9F03-0ABB5417929B}" destId="{F38DFE9A-43C8-4888-B451-D80B2597B80B}" srcOrd="0" destOrd="0" presId="urn:microsoft.com/office/officeart/2005/8/layout/default"/>
    <dgm:cxn modelId="{6A2A4CDC-46A4-44A4-BD62-E5082E25CA25}" type="presParOf" srcId="{F2DCA838-99BB-4966-9F03-0ABB5417929B}" destId="{027C8B34-9DF6-4465-8BB9-79F6920492F4}" srcOrd="1" destOrd="0" presId="urn:microsoft.com/office/officeart/2005/8/layout/default"/>
    <dgm:cxn modelId="{10A3AC03-B098-4274-894D-567397B9A66A}" type="presParOf" srcId="{F2DCA838-99BB-4966-9F03-0ABB5417929B}" destId="{22D4EAAE-E567-4EEA-A0BE-72DD207D03B3}" srcOrd="2" destOrd="0" presId="urn:microsoft.com/office/officeart/2005/8/layout/default"/>
    <dgm:cxn modelId="{4F8452FB-9C80-43B8-90C5-D13F060725AE}" type="presParOf" srcId="{F2DCA838-99BB-4966-9F03-0ABB5417929B}" destId="{55A51E51-1A9D-4F6D-A6D0-7604B75D26C0}" srcOrd="3" destOrd="0" presId="urn:microsoft.com/office/officeart/2005/8/layout/default"/>
    <dgm:cxn modelId="{BA0CF912-B79E-45A9-8189-A0B7F1F97576}" type="presParOf" srcId="{F2DCA838-99BB-4966-9F03-0ABB5417929B}" destId="{FE5F0E4F-0741-482A-92E0-0B577C0271E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B116A-E84F-4E70-B8A2-EEB53E8EDE4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DC367D-0A2E-4F91-ADF3-E54912EAD322}">
      <dgm:prSet/>
      <dgm:spPr/>
      <dgm:t>
        <a:bodyPr/>
        <a:lstStyle/>
        <a:p>
          <a:pPr>
            <a:defRPr cap="all"/>
          </a:pPr>
          <a:r>
            <a:rPr lang="en-US" dirty="0"/>
            <a:t>a. </a:t>
          </a:r>
          <a:r>
            <a:rPr lang="en-US" dirty="0" err="1"/>
            <a:t>Consolidación</a:t>
          </a:r>
          <a:r>
            <a:rPr lang="en-US" dirty="0"/>
            <a:t> de </a:t>
          </a:r>
          <a:r>
            <a:rPr lang="en-US" dirty="0" err="1"/>
            <a:t>capitalismo</a:t>
          </a:r>
          <a:r>
            <a:rPr lang="en-US" dirty="0"/>
            <a:t> criminal con </a:t>
          </a:r>
          <a:r>
            <a:rPr lang="en-US" dirty="0" err="1"/>
            <a:t>intereses</a:t>
          </a:r>
          <a:r>
            <a:rPr lang="en-US" dirty="0"/>
            <a:t> de </a:t>
          </a:r>
          <a:r>
            <a:rPr lang="en-US" dirty="0" err="1"/>
            <a:t>clase</a:t>
          </a:r>
          <a:r>
            <a:rPr lang="en-US" dirty="0"/>
            <a:t> </a:t>
          </a:r>
          <a:r>
            <a:rPr lang="en-US" dirty="0" err="1"/>
            <a:t>vinculados</a:t>
          </a:r>
          <a:r>
            <a:rPr lang="en-US" dirty="0"/>
            <a:t> a la gran </a:t>
          </a:r>
          <a:r>
            <a:rPr lang="en-US" dirty="0" err="1"/>
            <a:t>propiedad</a:t>
          </a:r>
          <a:r>
            <a:rPr lang="en-US" dirty="0"/>
            <a:t> de la tierra, la </a:t>
          </a:r>
          <a:r>
            <a:rPr lang="en-US" dirty="0" err="1"/>
            <a:t>exportación</a:t>
          </a:r>
          <a:r>
            <a:rPr lang="en-US" dirty="0"/>
            <a:t> y la </a:t>
          </a:r>
          <a:r>
            <a:rPr lang="en-US" dirty="0" err="1"/>
            <a:t>disposición</a:t>
          </a:r>
          <a:r>
            <a:rPr lang="en-US" dirty="0"/>
            <a:t> de </a:t>
          </a:r>
          <a:r>
            <a:rPr lang="en-US" dirty="0" err="1"/>
            <a:t>excedentes</a:t>
          </a:r>
          <a:r>
            <a:rPr lang="en-US" dirty="0"/>
            <a:t> de </a:t>
          </a:r>
          <a:r>
            <a:rPr lang="en-US" dirty="0" err="1"/>
            <a:t>liquidez</a:t>
          </a:r>
          <a:r>
            <a:rPr lang="en-US" dirty="0"/>
            <a:t>: </a:t>
          </a:r>
        </a:p>
      </dgm:t>
    </dgm:pt>
    <dgm:pt modelId="{FCC49BCB-02A3-4DD0-B945-F6DD68EF2D9B}" type="parTrans" cxnId="{27C76AF8-5CF1-4F75-BF0C-B449C2E45159}">
      <dgm:prSet/>
      <dgm:spPr/>
      <dgm:t>
        <a:bodyPr/>
        <a:lstStyle/>
        <a:p>
          <a:endParaRPr lang="en-US"/>
        </a:p>
      </dgm:t>
    </dgm:pt>
    <dgm:pt modelId="{7D2437E6-9D24-4B49-8611-7E43A5354345}" type="sibTrans" cxnId="{27C76AF8-5CF1-4F75-BF0C-B449C2E45159}">
      <dgm:prSet/>
      <dgm:spPr/>
      <dgm:t>
        <a:bodyPr/>
        <a:lstStyle/>
        <a:p>
          <a:endParaRPr lang="en-US"/>
        </a:p>
      </dgm:t>
    </dgm:pt>
    <dgm:pt modelId="{57E616C1-01B1-49B2-88A0-60B571224B31}">
      <dgm:prSet/>
      <dgm:spPr/>
      <dgm:t>
        <a:bodyPr/>
        <a:lstStyle/>
        <a:p>
          <a:pPr>
            <a:defRPr cap="all"/>
          </a:pPr>
          <a:r>
            <a:rPr lang="en-US"/>
            <a:t>b. El acelerado proceso de concentración y centralización de capital consolida grupos financieros que impulsan el proceso de acumulación en condiciones monopólicas de dependencia.</a:t>
          </a:r>
        </a:p>
      </dgm:t>
    </dgm:pt>
    <dgm:pt modelId="{493110B6-EFFD-40EF-8E70-F72D66846CC6}" type="parTrans" cxnId="{391F72F1-3EE1-41EC-9C42-D0CAD323F1F0}">
      <dgm:prSet/>
      <dgm:spPr/>
      <dgm:t>
        <a:bodyPr/>
        <a:lstStyle/>
        <a:p>
          <a:endParaRPr lang="en-US"/>
        </a:p>
      </dgm:t>
    </dgm:pt>
    <dgm:pt modelId="{6B0486DE-41C5-4AE6-8884-4805E840BD8E}" type="sibTrans" cxnId="{391F72F1-3EE1-41EC-9C42-D0CAD323F1F0}">
      <dgm:prSet/>
      <dgm:spPr/>
      <dgm:t>
        <a:bodyPr/>
        <a:lstStyle/>
        <a:p>
          <a:endParaRPr lang="en-US"/>
        </a:p>
      </dgm:t>
    </dgm:pt>
    <dgm:pt modelId="{73A191B0-4903-416F-A013-576853F77A93}">
      <dgm:prSet/>
      <dgm:spPr/>
      <dgm:t>
        <a:bodyPr/>
        <a:lstStyle/>
        <a:p>
          <a:pPr>
            <a:defRPr cap="all"/>
          </a:pPr>
          <a:r>
            <a:rPr lang="en-US" dirty="0"/>
            <a:t>c. En conjunto, se </a:t>
          </a:r>
          <a:r>
            <a:rPr lang="en-US" dirty="0" err="1"/>
            <a:t>consolida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patrón</a:t>
          </a:r>
          <a:r>
            <a:rPr lang="en-US" dirty="0"/>
            <a:t> </a:t>
          </a:r>
          <a:r>
            <a:rPr lang="en-US" dirty="0" err="1"/>
            <a:t>exportado</a:t>
          </a:r>
          <a:r>
            <a:rPr lang="en-US" dirty="0"/>
            <a:t> de </a:t>
          </a:r>
          <a:r>
            <a:rPr lang="en-US" dirty="0" err="1"/>
            <a:t>especialización</a:t>
          </a:r>
          <a:r>
            <a:rPr lang="en-US" dirty="0"/>
            <a:t> </a:t>
          </a:r>
          <a:r>
            <a:rPr lang="en-US" dirty="0" err="1"/>
            <a:t>productiva</a:t>
          </a:r>
          <a:r>
            <a:rPr lang="en-US" dirty="0"/>
            <a:t> </a:t>
          </a:r>
          <a:r>
            <a:rPr lang="en-US" dirty="0" err="1"/>
            <a:t>alrededor</a:t>
          </a:r>
          <a:r>
            <a:rPr lang="en-US" dirty="0"/>
            <a:t> de </a:t>
          </a:r>
          <a:r>
            <a:rPr lang="en-US" dirty="0" err="1"/>
            <a:t>ramas</a:t>
          </a:r>
          <a:r>
            <a:rPr lang="en-US" dirty="0"/>
            <a:t> </a:t>
          </a:r>
          <a:r>
            <a:rPr lang="en-US" dirty="0" err="1"/>
            <a:t>extractivas</a:t>
          </a:r>
          <a:r>
            <a:rPr lang="en-US" dirty="0"/>
            <a:t> y la </a:t>
          </a:r>
          <a:r>
            <a:rPr lang="en-US" dirty="0" err="1"/>
            <a:t>agroindustria</a:t>
          </a:r>
          <a:r>
            <a:rPr lang="en-US" dirty="0"/>
            <a:t>. </a:t>
          </a:r>
        </a:p>
      </dgm:t>
    </dgm:pt>
    <dgm:pt modelId="{2CB3F52F-5FF7-4016-BBEB-1446D0331542}" type="parTrans" cxnId="{200A9D8E-8AA9-4DDB-A240-75B77C214F3E}">
      <dgm:prSet/>
      <dgm:spPr/>
      <dgm:t>
        <a:bodyPr/>
        <a:lstStyle/>
        <a:p>
          <a:endParaRPr lang="en-US"/>
        </a:p>
      </dgm:t>
    </dgm:pt>
    <dgm:pt modelId="{453AE472-AF4B-48C4-B4C3-20DE70D66DDD}" type="sibTrans" cxnId="{200A9D8E-8AA9-4DDB-A240-75B77C214F3E}">
      <dgm:prSet/>
      <dgm:spPr/>
      <dgm:t>
        <a:bodyPr/>
        <a:lstStyle/>
        <a:p>
          <a:endParaRPr lang="en-US"/>
        </a:p>
      </dgm:t>
    </dgm:pt>
    <dgm:pt modelId="{CE5AC215-9815-4696-B6C1-89FF7DAB90D4}" type="pres">
      <dgm:prSet presAssocID="{20FB116A-E84F-4E70-B8A2-EEB53E8EDE4D}" presName="root" presStyleCnt="0">
        <dgm:presLayoutVars>
          <dgm:dir/>
          <dgm:resizeHandles val="exact"/>
        </dgm:presLayoutVars>
      </dgm:prSet>
      <dgm:spPr/>
    </dgm:pt>
    <dgm:pt modelId="{3F9AFFAE-5D0A-4A1C-9772-D0DF901F6FD1}" type="pres">
      <dgm:prSet presAssocID="{83DC367D-0A2E-4F91-ADF3-E54912EAD322}" presName="compNode" presStyleCnt="0"/>
      <dgm:spPr/>
    </dgm:pt>
    <dgm:pt modelId="{72CB6826-7CE9-41BD-B2C9-485F96BECD36}" type="pres">
      <dgm:prSet presAssocID="{83DC367D-0A2E-4F91-ADF3-E54912EAD32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747F64F-211F-449B-8DDF-4711F3B2A7C6}" type="pres">
      <dgm:prSet presAssocID="{83DC367D-0A2E-4F91-ADF3-E54912EAD322}" presName="iconRect" presStyleLbl="node1" presStyleIdx="0" presStyleCnt="3" custScaleX="230171" custScaleY="2282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03C24679-379D-4786-95AC-73135AAFB2C0}" type="pres">
      <dgm:prSet presAssocID="{83DC367D-0A2E-4F91-ADF3-E54912EAD322}" presName="spaceRect" presStyleCnt="0"/>
      <dgm:spPr/>
    </dgm:pt>
    <dgm:pt modelId="{EBE06E22-DBA7-4CD3-902F-49050F8C7860}" type="pres">
      <dgm:prSet presAssocID="{83DC367D-0A2E-4F91-ADF3-E54912EAD322}" presName="textRect" presStyleLbl="revTx" presStyleIdx="0" presStyleCnt="3">
        <dgm:presLayoutVars>
          <dgm:chMax val="1"/>
          <dgm:chPref val="1"/>
        </dgm:presLayoutVars>
      </dgm:prSet>
      <dgm:spPr/>
    </dgm:pt>
    <dgm:pt modelId="{BE862631-1630-4881-8270-DF7A7179519F}" type="pres">
      <dgm:prSet presAssocID="{7D2437E6-9D24-4B49-8611-7E43A5354345}" presName="sibTrans" presStyleCnt="0"/>
      <dgm:spPr/>
    </dgm:pt>
    <dgm:pt modelId="{1DE238A7-4C09-4A67-B42F-4B5AB17ED388}" type="pres">
      <dgm:prSet presAssocID="{57E616C1-01B1-49B2-88A0-60B571224B31}" presName="compNode" presStyleCnt="0"/>
      <dgm:spPr/>
    </dgm:pt>
    <dgm:pt modelId="{602D53EF-BEFF-4516-AB93-F4152449AC5F}" type="pres">
      <dgm:prSet presAssocID="{57E616C1-01B1-49B2-88A0-60B571224B3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B03F56E-B999-491A-B972-2C1423D8D0C8}" type="pres">
      <dgm:prSet presAssocID="{57E616C1-01B1-49B2-88A0-60B571224B31}" presName="iconRect" presStyleLbl="node1" presStyleIdx="1" presStyleCnt="3" custScaleX="206259" custScaleY="2138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3196747F-5E7C-4774-AC11-3A8DB6769371}" type="pres">
      <dgm:prSet presAssocID="{57E616C1-01B1-49B2-88A0-60B571224B31}" presName="spaceRect" presStyleCnt="0"/>
      <dgm:spPr/>
    </dgm:pt>
    <dgm:pt modelId="{B3163015-ED99-4483-96C6-17DFABC07DED}" type="pres">
      <dgm:prSet presAssocID="{57E616C1-01B1-49B2-88A0-60B571224B31}" presName="textRect" presStyleLbl="revTx" presStyleIdx="1" presStyleCnt="3">
        <dgm:presLayoutVars>
          <dgm:chMax val="1"/>
          <dgm:chPref val="1"/>
        </dgm:presLayoutVars>
      </dgm:prSet>
      <dgm:spPr/>
    </dgm:pt>
    <dgm:pt modelId="{A15793AD-E40C-4137-9432-895B5975A79A}" type="pres">
      <dgm:prSet presAssocID="{6B0486DE-41C5-4AE6-8884-4805E840BD8E}" presName="sibTrans" presStyleCnt="0"/>
      <dgm:spPr/>
    </dgm:pt>
    <dgm:pt modelId="{0E2E1D13-2C76-46B1-A11C-D2914CC3A3F2}" type="pres">
      <dgm:prSet presAssocID="{73A191B0-4903-416F-A013-576853F77A93}" presName="compNode" presStyleCnt="0"/>
      <dgm:spPr/>
    </dgm:pt>
    <dgm:pt modelId="{1D699AD6-180B-47BC-AF61-1C21A4DFFB1E}" type="pres">
      <dgm:prSet presAssocID="{73A191B0-4903-416F-A013-576853F77A93}" presName="iconBgRect" presStyleLbl="bgShp" presStyleIdx="2" presStyleCnt="3" custScaleX="117850" custScaleY="111704"/>
      <dgm:spPr>
        <a:prstGeom prst="round2DiagRect">
          <a:avLst>
            <a:gd name="adj1" fmla="val 29727"/>
            <a:gd name="adj2" fmla="val 0"/>
          </a:avLst>
        </a:prstGeom>
      </dgm:spPr>
    </dgm:pt>
    <dgm:pt modelId="{87B29952-23D8-4E69-AD5D-2152076E2F86}" type="pres">
      <dgm:prSet presAssocID="{73A191B0-4903-416F-A013-576853F77A93}" presName="iconRect" presStyleLbl="node1" presStyleIdx="2" presStyleCnt="3" custScaleX="228446" custScaleY="21900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39000" r="-39000"/>
          </a:stretch>
        </a:blipFill>
        <a:ln>
          <a:noFill/>
        </a:ln>
      </dgm:spPr>
    </dgm:pt>
    <dgm:pt modelId="{0FC60F80-8D3C-4092-8740-529102A63B3B}" type="pres">
      <dgm:prSet presAssocID="{73A191B0-4903-416F-A013-576853F77A93}" presName="spaceRect" presStyleCnt="0"/>
      <dgm:spPr/>
    </dgm:pt>
    <dgm:pt modelId="{BEB3363A-768D-4307-BDB6-A63FF31C7DD5}" type="pres">
      <dgm:prSet presAssocID="{73A191B0-4903-416F-A013-576853F77A9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4A07B35-F9AA-450B-8BB1-3B15EEE72DF1}" type="presOf" srcId="{73A191B0-4903-416F-A013-576853F77A93}" destId="{BEB3363A-768D-4307-BDB6-A63FF31C7DD5}" srcOrd="0" destOrd="0" presId="urn:microsoft.com/office/officeart/2018/5/layout/IconLeafLabelList"/>
    <dgm:cxn modelId="{EA8BF441-D804-4CFC-8CA8-F79DAB962F21}" type="presOf" srcId="{57E616C1-01B1-49B2-88A0-60B571224B31}" destId="{B3163015-ED99-4483-96C6-17DFABC07DED}" srcOrd="0" destOrd="0" presId="urn:microsoft.com/office/officeart/2018/5/layout/IconLeafLabelList"/>
    <dgm:cxn modelId="{3FDDBE6A-C4F9-4820-8381-A9D0441DB0EB}" type="presOf" srcId="{20FB116A-E84F-4E70-B8A2-EEB53E8EDE4D}" destId="{CE5AC215-9815-4696-B6C1-89FF7DAB90D4}" srcOrd="0" destOrd="0" presId="urn:microsoft.com/office/officeart/2018/5/layout/IconLeafLabelList"/>
    <dgm:cxn modelId="{200A9D8E-8AA9-4DDB-A240-75B77C214F3E}" srcId="{20FB116A-E84F-4E70-B8A2-EEB53E8EDE4D}" destId="{73A191B0-4903-416F-A013-576853F77A93}" srcOrd="2" destOrd="0" parTransId="{2CB3F52F-5FF7-4016-BBEB-1446D0331542}" sibTransId="{453AE472-AF4B-48C4-B4C3-20DE70D66DDD}"/>
    <dgm:cxn modelId="{5A1BD7AB-F54E-489D-AE5A-366C10FF7B7E}" type="presOf" srcId="{83DC367D-0A2E-4F91-ADF3-E54912EAD322}" destId="{EBE06E22-DBA7-4CD3-902F-49050F8C7860}" srcOrd="0" destOrd="0" presId="urn:microsoft.com/office/officeart/2018/5/layout/IconLeafLabelList"/>
    <dgm:cxn modelId="{391F72F1-3EE1-41EC-9C42-D0CAD323F1F0}" srcId="{20FB116A-E84F-4E70-B8A2-EEB53E8EDE4D}" destId="{57E616C1-01B1-49B2-88A0-60B571224B31}" srcOrd="1" destOrd="0" parTransId="{493110B6-EFFD-40EF-8E70-F72D66846CC6}" sibTransId="{6B0486DE-41C5-4AE6-8884-4805E840BD8E}"/>
    <dgm:cxn modelId="{27C76AF8-5CF1-4F75-BF0C-B449C2E45159}" srcId="{20FB116A-E84F-4E70-B8A2-EEB53E8EDE4D}" destId="{83DC367D-0A2E-4F91-ADF3-E54912EAD322}" srcOrd="0" destOrd="0" parTransId="{FCC49BCB-02A3-4DD0-B945-F6DD68EF2D9B}" sibTransId="{7D2437E6-9D24-4B49-8611-7E43A5354345}"/>
    <dgm:cxn modelId="{32241076-97CA-4B23-BA9D-796F41018A02}" type="presParOf" srcId="{CE5AC215-9815-4696-B6C1-89FF7DAB90D4}" destId="{3F9AFFAE-5D0A-4A1C-9772-D0DF901F6FD1}" srcOrd="0" destOrd="0" presId="urn:microsoft.com/office/officeart/2018/5/layout/IconLeafLabelList"/>
    <dgm:cxn modelId="{323A35E8-D996-4941-A445-741DB596BAA5}" type="presParOf" srcId="{3F9AFFAE-5D0A-4A1C-9772-D0DF901F6FD1}" destId="{72CB6826-7CE9-41BD-B2C9-485F96BECD36}" srcOrd="0" destOrd="0" presId="urn:microsoft.com/office/officeart/2018/5/layout/IconLeafLabelList"/>
    <dgm:cxn modelId="{500FC952-1911-41CE-B535-3E633A06FB65}" type="presParOf" srcId="{3F9AFFAE-5D0A-4A1C-9772-D0DF901F6FD1}" destId="{A747F64F-211F-449B-8DDF-4711F3B2A7C6}" srcOrd="1" destOrd="0" presId="urn:microsoft.com/office/officeart/2018/5/layout/IconLeafLabelList"/>
    <dgm:cxn modelId="{C59E721A-2B01-4FAD-BE62-138C8C43D30C}" type="presParOf" srcId="{3F9AFFAE-5D0A-4A1C-9772-D0DF901F6FD1}" destId="{03C24679-379D-4786-95AC-73135AAFB2C0}" srcOrd="2" destOrd="0" presId="urn:microsoft.com/office/officeart/2018/5/layout/IconLeafLabelList"/>
    <dgm:cxn modelId="{E631E536-39E3-4B97-8BF8-8235B0BBDC6C}" type="presParOf" srcId="{3F9AFFAE-5D0A-4A1C-9772-D0DF901F6FD1}" destId="{EBE06E22-DBA7-4CD3-902F-49050F8C7860}" srcOrd="3" destOrd="0" presId="urn:microsoft.com/office/officeart/2018/5/layout/IconLeafLabelList"/>
    <dgm:cxn modelId="{BFDAFBA2-3CFE-47C7-A579-A3D0770E8929}" type="presParOf" srcId="{CE5AC215-9815-4696-B6C1-89FF7DAB90D4}" destId="{BE862631-1630-4881-8270-DF7A7179519F}" srcOrd="1" destOrd="0" presId="urn:microsoft.com/office/officeart/2018/5/layout/IconLeafLabelList"/>
    <dgm:cxn modelId="{CB7D3F2B-B37F-4760-903F-EB15D8B6C511}" type="presParOf" srcId="{CE5AC215-9815-4696-B6C1-89FF7DAB90D4}" destId="{1DE238A7-4C09-4A67-B42F-4B5AB17ED388}" srcOrd="2" destOrd="0" presId="urn:microsoft.com/office/officeart/2018/5/layout/IconLeafLabelList"/>
    <dgm:cxn modelId="{C42D90A6-3050-402D-89D3-E6521217E157}" type="presParOf" srcId="{1DE238A7-4C09-4A67-B42F-4B5AB17ED388}" destId="{602D53EF-BEFF-4516-AB93-F4152449AC5F}" srcOrd="0" destOrd="0" presId="urn:microsoft.com/office/officeart/2018/5/layout/IconLeafLabelList"/>
    <dgm:cxn modelId="{62907278-7DA2-4880-8CD8-AE42385F989E}" type="presParOf" srcId="{1DE238A7-4C09-4A67-B42F-4B5AB17ED388}" destId="{BB03F56E-B999-491A-B972-2C1423D8D0C8}" srcOrd="1" destOrd="0" presId="urn:microsoft.com/office/officeart/2018/5/layout/IconLeafLabelList"/>
    <dgm:cxn modelId="{7AC22CD3-318E-4843-9C30-7232D0A30827}" type="presParOf" srcId="{1DE238A7-4C09-4A67-B42F-4B5AB17ED388}" destId="{3196747F-5E7C-4774-AC11-3A8DB6769371}" srcOrd="2" destOrd="0" presId="urn:microsoft.com/office/officeart/2018/5/layout/IconLeafLabelList"/>
    <dgm:cxn modelId="{5CDF44DC-5976-4CD6-8595-85A7B33CF585}" type="presParOf" srcId="{1DE238A7-4C09-4A67-B42F-4B5AB17ED388}" destId="{B3163015-ED99-4483-96C6-17DFABC07DED}" srcOrd="3" destOrd="0" presId="urn:microsoft.com/office/officeart/2018/5/layout/IconLeafLabelList"/>
    <dgm:cxn modelId="{5714227B-146C-4A63-AEFA-7A8C8BE1720D}" type="presParOf" srcId="{CE5AC215-9815-4696-B6C1-89FF7DAB90D4}" destId="{A15793AD-E40C-4137-9432-895B5975A79A}" srcOrd="3" destOrd="0" presId="urn:microsoft.com/office/officeart/2018/5/layout/IconLeafLabelList"/>
    <dgm:cxn modelId="{EC11434F-3A8F-4DF4-9397-CF05B35DAE58}" type="presParOf" srcId="{CE5AC215-9815-4696-B6C1-89FF7DAB90D4}" destId="{0E2E1D13-2C76-46B1-A11C-D2914CC3A3F2}" srcOrd="4" destOrd="0" presId="urn:microsoft.com/office/officeart/2018/5/layout/IconLeafLabelList"/>
    <dgm:cxn modelId="{33CB5126-8132-4E03-9EF3-6EA72B245916}" type="presParOf" srcId="{0E2E1D13-2C76-46B1-A11C-D2914CC3A3F2}" destId="{1D699AD6-180B-47BC-AF61-1C21A4DFFB1E}" srcOrd="0" destOrd="0" presId="urn:microsoft.com/office/officeart/2018/5/layout/IconLeafLabelList"/>
    <dgm:cxn modelId="{B4194DCA-462A-43F9-B204-3FA660297687}" type="presParOf" srcId="{0E2E1D13-2C76-46B1-A11C-D2914CC3A3F2}" destId="{87B29952-23D8-4E69-AD5D-2152076E2F86}" srcOrd="1" destOrd="0" presId="urn:microsoft.com/office/officeart/2018/5/layout/IconLeafLabelList"/>
    <dgm:cxn modelId="{2A2BC4CA-04E7-4BA4-9861-3E42570742B4}" type="presParOf" srcId="{0E2E1D13-2C76-46B1-A11C-D2914CC3A3F2}" destId="{0FC60F80-8D3C-4092-8740-529102A63B3B}" srcOrd="2" destOrd="0" presId="urn:microsoft.com/office/officeart/2018/5/layout/IconLeafLabelList"/>
    <dgm:cxn modelId="{9C1D0358-28BF-44C3-9409-3B908E0CA553}" type="presParOf" srcId="{0E2E1D13-2C76-46B1-A11C-D2914CC3A3F2}" destId="{BEB3363A-768D-4307-BDB6-A63FF31C7DD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ED5C9-42FF-4CEB-871E-9C5F820AB792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ED0541-547A-4820-81F3-292463B59B44}">
      <dgm:prSet/>
      <dgm:spPr/>
      <dgm:t>
        <a:bodyPr/>
        <a:lstStyle/>
        <a:p>
          <a:r>
            <a:rPr lang="es-MX" dirty="0"/>
            <a:t>a. Articular la estrategia contrainsurgente a la consolidación de la gran propiedad como base territorial para las relaciones capitalistas</a:t>
          </a:r>
          <a:endParaRPr lang="en-US" dirty="0"/>
        </a:p>
      </dgm:t>
    </dgm:pt>
    <dgm:pt modelId="{71813A52-2032-4D99-967B-465348E29948}" type="parTrans" cxnId="{27150A86-488D-4CEF-BC32-23F41CD2C4F4}">
      <dgm:prSet/>
      <dgm:spPr/>
      <dgm:t>
        <a:bodyPr/>
        <a:lstStyle/>
        <a:p>
          <a:endParaRPr lang="en-US"/>
        </a:p>
      </dgm:t>
    </dgm:pt>
    <dgm:pt modelId="{F32FB659-0B76-431C-A070-3B112CE94F66}" type="sibTrans" cxnId="{27150A86-488D-4CEF-BC32-23F41CD2C4F4}">
      <dgm:prSet/>
      <dgm:spPr/>
      <dgm:t>
        <a:bodyPr/>
        <a:lstStyle/>
        <a:p>
          <a:endParaRPr lang="en-US"/>
        </a:p>
      </dgm:t>
    </dgm:pt>
    <dgm:pt modelId="{7D961592-D158-42F0-843B-A945ED77A906}">
      <dgm:prSet/>
      <dgm:spPr/>
      <dgm:t>
        <a:bodyPr/>
        <a:lstStyle/>
        <a:p>
          <a:r>
            <a:rPr lang="es-MX"/>
            <a:t>b. Relanzar el proceso de acumulación sobre la base de la concentración de capital, alentando el crecimiento de la tasa de explotación: atraer a la pequeña y mediana burguesía con reforma laboral de 2003.</a:t>
          </a:r>
          <a:endParaRPr lang="en-US"/>
        </a:p>
      </dgm:t>
    </dgm:pt>
    <dgm:pt modelId="{176D94C5-949D-49D7-BC56-A129A53FEF3A}" type="parTrans" cxnId="{C658A609-FFB3-4D0F-B61D-9EF2541B1DFF}">
      <dgm:prSet/>
      <dgm:spPr/>
      <dgm:t>
        <a:bodyPr/>
        <a:lstStyle/>
        <a:p>
          <a:endParaRPr lang="en-US"/>
        </a:p>
      </dgm:t>
    </dgm:pt>
    <dgm:pt modelId="{96444225-6E58-4500-B6A3-0F2D7952942B}" type="sibTrans" cxnId="{C658A609-FFB3-4D0F-B61D-9EF2541B1DFF}">
      <dgm:prSet/>
      <dgm:spPr/>
      <dgm:t>
        <a:bodyPr/>
        <a:lstStyle/>
        <a:p>
          <a:endParaRPr lang="en-US"/>
        </a:p>
      </dgm:t>
    </dgm:pt>
    <dgm:pt modelId="{34233F3B-B6FB-4646-A4ED-7C4C36CCFA50}">
      <dgm:prSet/>
      <dgm:spPr/>
      <dgm:t>
        <a:bodyPr/>
        <a:lstStyle/>
        <a:p>
          <a:r>
            <a:rPr lang="es-MX" dirty="0"/>
            <a:t>c. Profundizar el régimen de integración imperialista: alentar la inversión directa de capital; los instrumentos de asociación subordinada de la banca y fondos de inversión; sabotaje y contención a gobiernos populares y progresistas de la región. </a:t>
          </a:r>
          <a:endParaRPr lang="en-US" dirty="0"/>
        </a:p>
      </dgm:t>
    </dgm:pt>
    <dgm:pt modelId="{A06E341E-21B0-4CE0-BF2A-5B80B0A083EB}" type="parTrans" cxnId="{205BA8B1-0563-4710-9283-3347744ACFEC}">
      <dgm:prSet/>
      <dgm:spPr/>
      <dgm:t>
        <a:bodyPr/>
        <a:lstStyle/>
        <a:p>
          <a:endParaRPr lang="en-US"/>
        </a:p>
      </dgm:t>
    </dgm:pt>
    <dgm:pt modelId="{1052BA37-22A1-484A-ACB8-A92D94DAA4FB}" type="sibTrans" cxnId="{205BA8B1-0563-4710-9283-3347744ACFEC}">
      <dgm:prSet/>
      <dgm:spPr/>
      <dgm:t>
        <a:bodyPr/>
        <a:lstStyle/>
        <a:p>
          <a:endParaRPr lang="en-US"/>
        </a:p>
      </dgm:t>
    </dgm:pt>
    <dgm:pt modelId="{AE17602F-5E3E-4302-80E3-170242CA69A6}" type="pres">
      <dgm:prSet presAssocID="{D69ED5C9-42FF-4CEB-871E-9C5F820AB792}" presName="Name0" presStyleCnt="0">
        <dgm:presLayoutVars>
          <dgm:dir/>
          <dgm:resizeHandles val="exact"/>
        </dgm:presLayoutVars>
      </dgm:prSet>
      <dgm:spPr/>
    </dgm:pt>
    <dgm:pt modelId="{6F685F97-A885-4888-A141-8507CFBEB7B0}" type="pres">
      <dgm:prSet presAssocID="{87ED0541-547A-4820-81F3-292463B59B44}" presName="node" presStyleLbl="node1" presStyleIdx="0" presStyleCnt="3">
        <dgm:presLayoutVars>
          <dgm:bulletEnabled val="1"/>
        </dgm:presLayoutVars>
      </dgm:prSet>
      <dgm:spPr/>
    </dgm:pt>
    <dgm:pt modelId="{2D85E983-D425-48D9-81A9-C4517422E286}" type="pres">
      <dgm:prSet presAssocID="{F32FB659-0B76-431C-A070-3B112CE94F66}" presName="sibTrans" presStyleLbl="sibTrans2D1" presStyleIdx="0" presStyleCnt="2"/>
      <dgm:spPr/>
    </dgm:pt>
    <dgm:pt modelId="{64440A65-4A64-447C-8EEE-13D667021891}" type="pres">
      <dgm:prSet presAssocID="{F32FB659-0B76-431C-A070-3B112CE94F66}" presName="connectorText" presStyleLbl="sibTrans2D1" presStyleIdx="0" presStyleCnt="2"/>
      <dgm:spPr/>
    </dgm:pt>
    <dgm:pt modelId="{88F1C5AB-1CFC-49A0-B469-1C20EF1D3799}" type="pres">
      <dgm:prSet presAssocID="{7D961592-D158-42F0-843B-A945ED77A906}" presName="node" presStyleLbl="node1" presStyleIdx="1" presStyleCnt="3">
        <dgm:presLayoutVars>
          <dgm:bulletEnabled val="1"/>
        </dgm:presLayoutVars>
      </dgm:prSet>
      <dgm:spPr/>
    </dgm:pt>
    <dgm:pt modelId="{14C4F15F-480E-4E96-820C-6DEEA4678B62}" type="pres">
      <dgm:prSet presAssocID="{96444225-6E58-4500-B6A3-0F2D7952942B}" presName="sibTrans" presStyleLbl="sibTrans2D1" presStyleIdx="1" presStyleCnt="2"/>
      <dgm:spPr/>
    </dgm:pt>
    <dgm:pt modelId="{AE381C69-BE66-495C-B818-9748E61E36DE}" type="pres">
      <dgm:prSet presAssocID="{96444225-6E58-4500-B6A3-0F2D7952942B}" presName="connectorText" presStyleLbl="sibTrans2D1" presStyleIdx="1" presStyleCnt="2"/>
      <dgm:spPr/>
    </dgm:pt>
    <dgm:pt modelId="{612CEFCF-A773-4C17-B71B-FE86AB2AA32E}" type="pres">
      <dgm:prSet presAssocID="{34233F3B-B6FB-4646-A4ED-7C4C36CCFA50}" presName="node" presStyleLbl="node1" presStyleIdx="2" presStyleCnt="3">
        <dgm:presLayoutVars>
          <dgm:bulletEnabled val="1"/>
        </dgm:presLayoutVars>
      </dgm:prSet>
      <dgm:spPr/>
    </dgm:pt>
  </dgm:ptLst>
  <dgm:cxnLst>
    <dgm:cxn modelId="{C658A609-FFB3-4D0F-B61D-9EF2541B1DFF}" srcId="{D69ED5C9-42FF-4CEB-871E-9C5F820AB792}" destId="{7D961592-D158-42F0-843B-A945ED77A906}" srcOrd="1" destOrd="0" parTransId="{176D94C5-949D-49D7-BC56-A129A53FEF3A}" sibTransId="{96444225-6E58-4500-B6A3-0F2D7952942B}"/>
    <dgm:cxn modelId="{6CAD5029-76C0-47F0-84F8-8AC09B8860C6}" type="presOf" srcId="{F32FB659-0B76-431C-A070-3B112CE94F66}" destId="{64440A65-4A64-447C-8EEE-13D667021891}" srcOrd="1" destOrd="0" presId="urn:microsoft.com/office/officeart/2005/8/layout/process1"/>
    <dgm:cxn modelId="{AA6BA933-F065-447F-9327-0FBB859A9BC1}" type="presOf" srcId="{7D961592-D158-42F0-843B-A945ED77A906}" destId="{88F1C5AB-1CFC-49A0-B469-1C20EF1D3799}" srcOrd="0" destOrd="0" presId="urn:microsoft.com/office/officeart/2005/8/layout/process1"/>
    <dgm:cxn modelId="{2F032485-6800-4B72-A1C2-18900EE806E2}" type="presOf" srcId="{34233F3B-B6FB-4646-A4ED-7C4C36CCFA50}" destId="{612CEFCF-A773-4C17-B71B-FE86AB2AA32E}" srcOrd="0" destOrd="0" presId="urn:microsoft.com/office/officeart/2005/8/layout/process1"/>
    <dgm:cxn modelId="{27150A86-488D-4CEF-BC32-23F41CD2C4F4}" srcId="{D69ED5C9-42FF-4CEB-871E-9C5F820AB792}" destId="{87ED0541-547A-4820-81F3-292463B59B44}" srcOrd="0" destOrd="0" parTransId="{71813A52-2032-4D99-967B-465348E29948}" sibTransId="{F32FB659-0B76-431C-A070-3B112CE94F66}"/>
    <dgm:cxn modelId="{7B09FB8A-AC79-4B42-9AEC-1BE901AB35D3}" type="presOf" srcId="{87ED0541-547A-4820-81F3-292463B59B44}" destId="{6F685F97-A885-4888-A141-8507CFBEB7B0}" srcOrd="0" destOrd="0" presId="urn:microsoft.com/office/officeart/2005/8/layout/process1"/>
    <dgm:cxn modelId="{3BE87799-31BB-4AFA-83FB-90DF75E22BFC}" type="presOf" srcId="{96444225-6E58-4500-B6A3-0F2D7952942B}" destId="{AE381C69-BE66-495C-B818-9748E61E36DE}" srcOrd="1" destOrd="0" presId="urn:microsoft.com/office/officeart/2005/8/layout/process1"/>
    <dgm:cxn modelId="{205BA8B1-0563-4710-9283-3347744ACFEC}" srcId="{D69ED5C9-42FF-4CEB-871E-9C5F820AB792}" destId="{34233F3B-B6FB-4646-A4ED-7C4C36CCFA50}" srcOrd="2" destOrd="0" parTransId="{A06E341E-21B0-4CE0-BF2A-5B80B0A083EB}" sibTransId="{1052BA37-22A1-484A-ACB8-A92D94DAA4FB}"/>
    <dgm:cxn modelId="{FE1D46E1-F43D-4DD1-8FCC-0DE793C2A3DC}" type="presOf" srcId="{F32FB659-0B76-431C-A070-3B112CE94F66}" destId="{2D85E983-D425-48D9-81A9-C4517422E286}" srcOrd="0" destOrd="0" presId="urn:microsoft.com/office/officeart/2005/8/layout/process1"/>
    <dgm:cxn modelId="{6C9E08F2-F094-4F6C-A1B9-2D63EDFD9064}" type="presOf" srcId="{96444225-6E58-4500-B6A3-0F2D7952942B}" destId="{14C4F15F-480E-4E96-820C-6DEEA4678B62}" srcOrd="0" destOrd="0" presId="urn:microsoft.com/office/officeart/2005/8/layout/process1"/>
    <dgm:cxn modelId="{7FD0D7FF-8EE4-4DA1-BC45-74FF555726BD}" type="presOf" srcId="{D69ED5C9-42FF-4CEB-871E-9C5F820AB792}" destId="{AE17602F-5E3E-4302-80E3-170242CA69A6}" srcOrd="0" destOrd="0" presId="urn:microsoft.com/office/officeart/2005/8/layout/process1"/>
    <dgm:cxn modelId="{C368AA2A-5C71-43F8-AF05-885DCE450B3D}" type="presParOf" srcId="{AE17602F-5E3E-4302-80E3-170242CA69A6}" destId="{6F685F97-A885-4888-A141-8507CFBEB7B0}" srcOrd="0" destOrd="0" presId="urn:microsoft.com/office/officeart/2005/8/layout/process1"/>
    <dgm:cxn modelId="{86D58B31-9335-48C9-BE93-1208AA51EED7}" type="presParOf" srcId="{AE17602F-5E3E-4302-80E3-170242CA69A6}" destId="{2D85E983-D425-48D9-81A9-C4517422E286}" srcOrd="1" destOrd="0" presId="urn:microsoft.com/office/officeart/2005/8/layout/process1"/>
    <dgm:cxn modelId="{7C20BF61-37C6-4AAB-A9A9-32D4CF573310}" type="presParOf" srcId="{2D85E983-D425-48D9-81A9-C4517422E286}" destId="{64440A65-4A64-447C-8EEE-13D667021891}" srcOrd="0" destOrd="0" presId="urn:microsoft.com/office/officeart/2005/8/layout/process1"/>
    <dgm:cxn modelId="{2C70E83B-329B-4F86-AC9D-DA0A88ADACB1}" type="presParOf" srcId="{AE17602F-5E3E-4302-80E3-170242CA69A6}" destId="{88F1C5AB-1CFC-49A0-B469-1C20EF1D3799}" srcOrd="2" destOrd="0" presId="urn:microsoft.com/office/officeart/2005/8/layout/process1"/>
    <dgm:cxn modelId="{9D2C481A-4A1E-4340-95B2-76F2CD4C0CA5}" type="presParOf" srcId="{AE17602F-5E3E-4302-80E3-170242CA69A6}" destId="{14C4F15F-480E-4E96-820C-6DEEA4678B62}" srcOrd="3" destOrd="0" presId="urn:microsoft.com/office/officeart/2005/8/layout/process1"/>
    <dgm:cxn modelId="{B1062F67-CE36-4651-9D98-A4BA27B1AE0F}" type="presParOf" srcId="{14C4F15F-480E-4E96-820C-6DEEA4678B62}" destId="{AE381C69-BE66-495C-B818-9748E61E36DE}" srcOrd="0" destOrd="0" presId="urn:microsoft.com/office/officeart/2005/8/layout/process1"/>
    <dgm:cxn modelId="{50B7A47A-D15C-48C7-BDD0-97298CFA80E9}" type="presParOf" srcId="{AE17602F-5E3E-4302-80E3-170242CA69A6}" destId="{612CEFCF-A773-4C17-B71B-FE86AB2AA3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3E76B3-7CE9-4AF0-B3D7-1DBB97949AA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69F26A2-ECFF-4D55-8832-3277E6DEB5D1}">
      <dgm:prSet custT="1"/>
      <dgm:spPr/>
      <dgm:t>
        <a:bodyPr/>
        <a:lstStyle/>
        <a:p>
          <a:r>
            <a:rPr lang="es-MX" sz="1800" dirty="0"/>
            <a:t>1. El ascenso de la movilización de masas corresponde a un período de renovación y acumulación de fuerzas que inició en 2008</a:t>
          </a:r>
          <a:endParaRPr lang="en-US" sz="1800" dirty="0"/>
        </a:p>
      </dgm:t>
    </dgm:pt>
    <dgm:pt modelId="{C7601AB4-7561-410E-B842-107275245D56}" type="parTrans" cxnId="{507E65C7-CBEC-4ECD-BB12-3AB8B71B8790}">
      <dgm:prSet/>
      <dgm:spPr/>
      <dgm:t>
        <a:bodyPr/>
        <a:lstStyle/>
        <a:p>
          <a:endParaRPr lang="en-US"/>
        </a:p>
      </dgm:t>
    </dgm:pt>
    <dgm:pt modelId="{18E3D51A-A424-42ED-BF00-3363B21EC072}" type="sibTrans" cxnId="{507E65C7-CBEC-4ECD-BB12-3AB8B71B8790}">
      <dgm:prSet/>
      <dgm:spPr/>
      <dgm:t>
        <a:bodyPr/>
        <a:lstStyle/>
        <a:p>
          <a:endParaRPr lang="en-US"/>
        </a:p>
      </dgm:t>
    </dgm:pt>
    <dgm:pt modelId="{E68B6A3C-4914-4720-B761-079C37B4E99B}">
      <dgm:prSet custT="1"/>
      <dgm:spPr/>
      <dgm:t>
        <a:bodyPr/>
        <a:lstStyle/>
        <a:p>
          <a:r>
            <a:rPr lang="es-MX" sz="1600" dirty="0">
              <a:solidFill>
                <a:schemeClr val="accent6">
                  <a:lumMod val="60000"/>
                  <a:lumOff val="40000"/>
                </a:schemeClr>
              </a:solidFill>
            </a:rPr>
            <a:t>2. La intensificación del proceso de centralización de capital luego de la crisis de 2008, deterioro las condiciones de reproducción de pequeñas burguesías, que adoptaron una agenda reformas liberal-democráticas. </a:t>
          </a:r>
          <a:endParaRPr lang="en-US" sz="16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DEBF393-F9B8-4031-9E92-AAD58CFF6338}" type="parTrans" cxnId="{C70BBA76-613A-4A74-A1A3-3BFF61B952EC}">
      <dgm:prSet/>
      <dgm:spPr/>
      <dgm:t>
        <a:bodyPr/>
        <a:lstStyle/>
        <a:p>
          <a:endParaRPr lang="en-US"/>
        </a:p>
      </dgm:t>
    </dgm:pt>
    <dgm:pt modelId="{DDC40462-5324-4FFA-90EA-EC48E76A8A28}" type="sibTrans" cxnId="{C70BBA76-613A-4A74-A1A3-3BFF61B952EC}">
      <dgm:prSet/>
      <dgm:spPr/>
      <dgm:t>
        <a:bodyPr/>
        <a:lstStyle/>
        <a:p>
          <a:endParaRPr lang="en-US"/>
        </a:p>
      </dgm:t>
    </dgm:pt>
    <dgm:pt modelId="{DCFB5424-0960-4854-A56D-C9ADE914050F}">
      <dgm:prSet custT="1"/>
      <dgm:spPr/>
      <dgm:t>
        <a:bodyPr/>
        <a:lstStyle/>
        <a:p>
          <a:r>
            <a:rPr lang="es-MX" sz="2000" dirty="0"/>
            <a:t>3. Resultado de la crisis de dominación, elementos del sistema tradicional de partidos se desgajan del proyecto dirigente. </a:t>
          </a:r>
          <a:endParaRPr lang="en-US" sz="2000" dirty="0"/>
        </a:p>
      </dgm:t>
    </dgm:pt>
    <dgm:pt modelId="{1ECE6BED-DDFB-446D-A1FA-DB35D32106E7}" type="parTrans" cxnId="{1953916D-DCED-422A-B231-6F2F79D66061}">
      <dgm:prSet/>
      <dgm:spPr/>
      <dgm:t>
        <a:bodyPr/>
        <a:lstStyle/>
        <a:p>
          <a:endParaRPr lang="en-US"/>
        </a:p>
      </dgm:t>
    </dgm:pt>
    <dgm:pt modelId="{4CCD3D90-6ED2-4A6D-AF84-B6C9FBF5C920}" type="sibTrans" cxnId="{1953916D-DCED-422A-B231-6F2F79D66061}">
      <dgm:prSet/>
      <dgm:spPr/>
      <dgm:t>
        <a:bodyPr/>
        <a:lstStyle/>
        <a:p>
          <a:endParaRPr lang="en-US"/>
        </a:p>
      </dgm:t>
    </dgm:pt>
    <dgm:pt modelId="{6030B0FA-E537-4940-951D-49054AD6AC77}" type="pres">
      <dgm:prSet presAssocID="{E93E76B3-7CE9-4AF0-B3D7-1DBB97949AA9}" presName="root" presStyleCnt="0">
        <dgm:presLayoutVars>
          <dgm:dir/>
          <dgm:resizeHandles val="exact"/>
        </dgm:presLayoutVars>
      </dgm:prSet>
      <dgm:spPr/>
    </dgm:pt>
    <dgm:pt modelId="{E261CF7E-823D-42A4-BDB7-2261E1FF08F1}" type="pres">
      <dgm:prSet presAssocID="{E93E76B3-7CE9-4AF0-B3D7-1DBB97949AA9}" presName="container" presStyleCnt="0">
        <dgm:presLayoutVars>
          <dgm:dir/>
          <dgm:resizeHandles val="exact"/>
        </dgm:presLayoutVars>
      </dgm:prSet>
      <dgm:spPr/>
    </dgm:pt>
    <dgm:pt modelId="{1AFE9D01-AE43-4F10-8B07-AC8CE2271FB9}" type="pres">
      <dgm:prSet presAssocID="{269F26A2-ECFF-4D55-8832-3277E6DEB5D1}" presName="compNode" presStyleCnt="0"/>
      <dgm:spPr/>
    </dgm:pt>
    <dgm:pt modelId="{A1056664-8257-43C6-870B-E31E59731421}" type="pres">
      <dgm:prSet presAssocID="{269F26A2-ECFF-4D55-8832-3277E6DEB5D1}" presName="iconBgRect" presStyleLbl="bgShp" presStyleIdx="0" presStyleCnt="3"/>
      <dgm:spPr/>
    </dgm:pt>
    <dgm:pt modelId="{E788599F-F794-4D48-8198-B7866C47B6FF}" type="pres">
      <dgm:prSet presAssocID="{269F26A2-ECFF-4D55-8832-3277E6DEB5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6000" b="-6000"/>
          </a:stretch>
        </a:blipFill>
        <a:ln>
          <a:noFill/>
        </a:ln>
      </dgm:spPr>
    </dgm:pt>
    <dgm:pt modelId="{BA19AF46-B9B3-4176-8A00-BD597581722B}" type="pres">
      <dgm:prSet presAssocID="{269F26A2-ECFF-4D55-8832-3277E6DEB5D1}" presName="spaceRect" presStyleCnt="0"/>
      <dgm:spPr/>
    </dgm:pt>
    <dgm:pt modelId="{B2B7C468-366B-4B12-8D03-1B959B2E5D65}" type="pres">
      <dgm:prSet presAssocID="{269F26A2-ECFF-4D55-8832-3277E6DEB5D1}" presName="textRect" presStyleLbl="revTx" presStyleIdx="0" presStyleCnt="3">
        <dgm:presLayoutVars>
          <dgm:chMax val="1"/>
          <dgm:chPref val="1"/>
        </dgm:presLayoutVars>
      </dgm:prSet>
      <dgm:spPr/>
    </dgm:pt>
    <dgm:pt modelId="{700A7E4C-2C18-4245-BFE0-924372C35DBA}" type="pres">
      <dgm:prSet presAssocID="{18E3D51A-A424-42ED-BF00-3363B21EC072}" presName="sibTrans" presStyleLbl="sibTrans2D1" presStyleIdx="0" presStyleCnt="0"/>
      <dgm:spPr/>
    </dgm:pt>
    <dgm:pt modelId="{6FA29E3F-47F0-4E29-BC53-1942C74FD80E}" type="pres">
      <dgm:prSet presAssocID="{E68B6A3C-4914-4720-B761-079C37B4E99B}" presName="compNode" presStyleCnt="0"/>
      <dgm:spPr/>
    </dgm:pt>
    <dgm:pt modelId="{EB0C3A4D-85F2-42BB-BE9C-6407E876EF5F}" type="pres">
      <dgm:prSet presAssocID="{E68B6A3C-4914-4720-B761-079C37B4E99B}" presName="iconBgRect" presStyleLbl="bgShp" presStyleIdx="1" presStyleCnt="3"/>
      <dgm:spPr/>
    </dgm:pt>
    <dgm:pt modelId="{8654A7EB-19A7-4E3A-BCD7-A8763BC03407}" type="pres">
      <dgm:prSet presAssocID="{E68B6A3C-4914-4720-B761-079C37B4E9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1000" b="-21000"/>
          </a:stretch>
        </a:blipFill>
        <a:ln>
          <a:noFill/>
        </a:ln>
      </dgm:spPr>
    </dgm:pt>
    <dgm:pt modelId="{B5F62D35-82F7-401B-B97A-EAF50DF2D28D}" type="pres">
      <dgm:prSet presAssocID="{E68B6A3C-4914-4720-B761-079C37B4E99B}" presName="spaceRect" presStyleCnt="0"/>
      <dgm:spPr/>
    </dgm:pt>
    <dgm:pt modelId="{64976ADE-80B7-4ED9-ABC8-5A8FBFB29922}" type="pres">
      <dgm:prSet presAssocID="{E68B6A3C-4914-4720-B761-079C37B4E99B}" presName="textRect" presStyleLbl="revTx" presStyleIdx="1" presStyleCnt="3">
        <dgm:presLayoutVars>
          <dgm:chMax val="1"/>
          <dgm:chPref val="1"/>
        </dgm:presLayoutVars>
      </dgm:prSet>
      <dgm:spPr/>
    </dgm:pt>
    <dgm:pt modelId="{E061BF22-5CDA-4D0A-8B13-E3198C02820B}" type="pres">
      <dgm:prSet presAssocID="{DDC40462-5324-4FFA-90EA-EC48E76A8A28}" presName="sibTrans" presStyleLbl="sibTrans2D1" presStyleIdx="0" presStyleCnt="0"/>
      <dgm:spPr/>
    </dgm:pt>
    <dgm:pt modelId="{044E710F-4A04-4563-AE3D-7139683D2F5D}" type="pres">
      <dgm:prSet presAssocID="{DCFB5424-0960-4854-A56D-C9ADE914050F}" presName="compNode" presStyleCnt="0"/>
      <dgm:spPr/>
    </dgm:pt>
    <dgm:pt modelId="{D9E5BACB-494D-4D9B-892E-D550444F70FE}" type="pres">
      <dgm:prSet presAssocID="{DCFB5424-0960-4854-A56D-C9ADE914050F}" presName="iconBgRect" presStyleLbl="bgShp" presStyleIdx="2" presStyleCnt="3"/>
      <dgm:spPr/>
    </dgm:pt>
    <dgm:pt modelId="{0B9828DC-6B77-4501-B390-35A8886C9025}" type="pres">
      <dgm:prSet presAssocID="{DCFB5424-0960-4854-A56D-C9ADE91405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conectado"/>
        </a:ext>
      </dgm:extLst>
    </dgm:pt>
    <dgm:pt modelId="{A767A841-0C93-4E16-B3CC-6F39C0F0BFBA}" type="pres">
      <dgm:prSet presAssocID="{DCFB5424-0960-4854-A56D-C9ADE914050F}" presName="spaceRect" presStyleCnt="0"/>
      <dgm:spPr/>
    </dgm:pt>
    <dgm:pt modelId="{253B19FE-5F09-4D5A-803E-22395727051F}" type="pres">
      <dgm:prSet presAssocID="{DCFB5424-0960-4854-A56D-C9ADE914050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C102D2E-3EAF-46D4-BDDD-D98921817317}" type="presOf" srcId="{DDC40462-5324-4FFA-90EA-EC48E76A8A28}" destId="{E061BF22-5CDA-4D0A-8B13-E3198C02820B}" srcOrd="0" destOrd="0" presId="urn:microsoft.com/office/officeart/2018/2/layout/IconCircleList"/>
    <dgm:cxn modelId="{3EBA2548-A0E7-4A63-96BE-55E9BD47420F}" type="presOf" srcId="{18E3D51A-A424-42ED-BF00-3363B21EC072}" destId="{700A7E4C-2C18-4245-BFE0-924372C35DBA}" srcOrd="0" destOrd="0" presId="urn:microsoft.com/office/officeart/2018/2/layout/IconCircleList"/>
    <dgm:cxn modelId="{11627648-4412-41CD-82F0-DF3B1D692F2C}" type="presOf" srcId="{DCFB5424-0960-4854-A56D-C9ADE914050F}" destId="{253B19FE-5F09-4D5A-803E-22395727051F}" srcOrd="0" destOrd="0" presId="urn:microsoft.com/office/officeart/2018/2/layout/IconCircleList"/>
    <dgm:cxn modelId="{1953916D-DCED-422A-B231-6F2F79D66061}" srcId="{E93E76B3-7CE9-4AF0-B3D7-1DBB97949AA9}" destId="{DCFB5424-0960-4854-A56D-C9ADE914050F}" srcOrd="2" destOrd="0" parTransId="{1ECE6BED-DDFB-446D-A1FA-DB35D32106E7}" sibTransId="{4CCD3D90-6ED2-4A6D-AF84-B6C9FBF5C920}"/>
    <dgm:cxn modelId="{C70BBA76-613A-4A74-A1A3-3BFF61B952EC}" srcId="{E93E76B3-7CE9-4AF0-B3D7-1DBB97949AA9}" destId="{E68B6A3C-4914-4720-B761-079C37B4E99B}" srcOrd="1" destOrd="0" parTransId="{2DEBF393-F9B8-4031-9E92-AAD58CFF6338}" sibTransId="{DDC40462-5324-4FFA-90EA-EC48E76A8A28}"/>
    <dgm:cxn modelId="{50B3AE90-3ABE-4FFF-96FE-2D98AFDED514}" type="presOf" srcId="{E93E76B3-7CE9-4AF0-B3D7-1DBB97949AA9}" destId="{6030B0FA-E537-4940-951D-49054AD6AC77}" srcOrd="0" destOrd="0" presId="urn:microsoft.com/office/officeart/2018/2/layout/IconCircleList"/>
    <dgm:cxn modelId="{1B97C4C3-24CC-4C89-A0B1-5FDF68D2D209}" type="presOf" srcId="{269F26A2-ECFF-4D55-8832-3277E6DEB5D1}" destId="{B2B7C468-366B-4B12-8D03-1B959B2E5D65}" srcOrd="0" destOrd="0" presId="urn:microsoft.com/office/officeart/2018/2/layout/IconCircleList"/>
    <dgm:cxn modelId="{507E65C7-CBEC-4ECD-BB12-3AB8B71B8790}" srcId="{E93E76B3-7CE9-4AF0-B3D7-1DBB97949AA9}" destId="{269F26A2-ECFF-4D55-8832-3277E6DEB5D1}" srcOrd="0" destOrd="0" parTransId="{C7601AB4-7561-410E-B842-107275245D56}" sibTransId="{18E3D51A-A424-42ED-BF00-3363B21EC072}"/>
    <dgm:cxn modelId="{4D0170C7-5FD4-4636-8B3A-8A1BB00ED2F2}" type="presOf" srcId="{E68B6A3C-4914-4720-B761-079C37B4E99B}" destId="{64976ADE-80B7-4ED9-ABC8-5A8FBFB29922}" srcOrd="0" destOrd="0" presId="urn:microsoft.com/office/officeart/2018/2/layout/IconCircleList"/>
    <dgm:cxn modelId="{E5249F9C-6118-492F-B23D-925802A2BCB0}" type="presParOf" srcId="{6030B0FA-E537-4940-951D-49054AD6AC77}" destId="{E261CF7E-823D-42A4-BDB7-2261E1FF08F1}" srcOrd="0" destOrd="0" presId="urn:microsoft.com/office/officeart/2018/2/layout/IconCircleList"/>
    <dgm:cxn modelId="{053FE319-350B-45D8-AB15-6D8F75658419}" type="presParOf" srcId="{E261CF7E-823D-42A4-BDB7-2261E1FF08F1}" destId="{1AFE9D01-AE43-4F10-8B07-AC8CE2271FB9}" srcOrd="0" destOrd="0" presId="urn:microsoft.com/office/officeart/2018/2/layout/IconCircleList"/>
    <dgm:cxn modelId="{76852F99-7105-4AA3-80BD-3093FEC4F3F3}" type="presParOf" srcId="{1AFE9D01-AE43-4F10-8B07-AC8CE2271FB9}" destId="{A1056664-8257-43C6-870B-E31E59731421}" srcOrd="0" destOrd="0" presId="urn:microsoft.com/office/officeart/2018/2/layout/IconCircleList"/>
    <dgm:cxn modelId="{6D07183D-D349-46A1-9F8E-FAA0BD447209}" type="presParOf" srcId="{1AFE9D01-AE43-4F10-8B07-AC8CE2271FB9}" destId="{E788599F-F794-4D48-8198-B7866C47B6FF}" srcOrd="1" destOrd="0" presId="urn:microsoft.com/office/officeart/2018/2/layout/IconCircleList"/>
    <dgm:cxn modelId="{306863B6-2E2F-47CF-BB77-CA1FEBBF1587}" type="presParOf" srcId="{1AFE9D01-AE43-4F10-8B07-AC8CE2271FB9}" destId="{BA19AF46-B9B3-4176-8A00-BD597581722B}" srcOrd="2" destOrd="0" presId="urn:microsoft.com/office/officeart/2018/2/layout/IconCircleList"/>
    <dgm:cxn modelId="{3DC1F3A3-F2A7-4769-A28B-7DF190E77D42}" type="presParOf" srcId="{1AFE9D01-AE43-4F10-8B07-AC8CE2271FB9}" destId="{B2B7C468-366B-4B12-8D03-1B959B2E5D65}" srcOrd="3" destOrd="0" presId="urn:microsoft.com/office/officeart/2018/2/layout/IconCircleList"/>
    <dgm:cxn modelId="{C9511418-7E09-4883-9736-DADEF9A5EBAF}" type="presParOf" srcId="{E261CF7E-823D-42A4-BDB7-2261E1FF08F1}" destId="{700A7E4C-2C18-4245-BFE0-924372C35DBA}" srcOrd="1" destOrd="0" presId="urn:microsoft.com/office/officeart/2018/2/layout/IconCircleList"/>
    <dgm:cxn modelId="{5EAE9DF9-D711-45AC-9779-811C5C28C5D8}" type="presParOf" srcId="{E261CF7E-823D-42A4-BDB7-2261E1FF08F1}" destId="{6FA29E3F-47F0-4E29-BC53-1942C74FD80E}" srcOrd="2" destOrd="0" presId="urn:microsoft.com/office/officeart/2018/2/layout/IconCircleList"/>
    <dgm:cxn modelId="{3A446609-3981-4E9E-9A92-9D77A60D5CBA}" type="presParOf" srcId="{6FA29E3F-47F0-4E29-BC53-1942C74FD80E}" destId="{EB0C3A4D-85F2-42BB-BE9C-6407E876EF5F}" srcOrd="0" destOrd="0" presId="urn:microsoft.com/office/officeart/2018/2/layout/IconCircleList"/>
    <dgm:cxn modelId="{D2C578AF-3D5E-46E4-B013-FFB104A267D0}" type="presParOf" srcId="{6FA29E3F-47F0-4E29-BC53-1942C74FD80E}" destId="{8654A7EB-19A7-4E3A-BCD7-A8763BC03407}" srcOrd="1" destOrd="0" presId="urn:microsoft.com/office/officeart/2018/2/layout/IconCircleList"/>
    <dgm:cxn modelId="{B9F64845-9AEC-4106-AE8B-138E9B7DBAA3}" type="presParOf" srcId="{6FA29E3F-47F0-4E29-BC53-1942C74FD80E}" destId="{B5F62D35-82F7-401B-B97A-EAF50DF2D28D}" srcOrd="2" destOrd="0" presId="urn:microsoft.com/office/officeart/2018/2/layout/IconCircleList"/>
    <dgm:cxn modelId="{A57F6D57-26BE-451A-ACA0-A5B740247D95}" type="presParOf" srcId="{6FA29E3F-47F0-4E29-BC53-1942C74FD80E}" destId="{64976ADE-80B7-4ED9-ABC8-5A8FBFB29922}" srcOrd="3" destOrd="0" presId="urn:microsoft.com/office/officeart/2018/2/layout/IconCircleList"/>
    <dgm:cxn modelId="{1B4B0EFA-CEA2-472E-8758-2FB496E2361D}" type="presParOf" srcId="{E261CF7E-823D-42A4-BDB7-2261E1FF08F1}" destId="{E061BF22-5CDA-4D0A-8B13-E3198C02820B}" srcOrd="3" destOrd="0" presId="urn:microsoft.com/office/officeart/2018/2/layout/IconCircleList"/>
    <dgm:cxn modelId="{6972ADFF-F9AB-4B72-866B-489D3E82B0C9}" type="presParOf" srcId="{E261CF7E-823D-42A4-BDB7-2261E1FF08F1}" destId="{044E710F-4A04-4563-AE3D-7139683D2F5D}" srcOrd="4" destOrd="0" presId="urn:microsoft.com/office/officeart/2018/2/layout/IconCircleList"/>
    <dgm:cxn modelId="{D47B098D-6610-4DB8-B2A1-D62EAA1B586D}" type="presParOf" srcId="{044E710F-4A04-4563-AE3D-7139683D2F5D}" destId="{D9E5BACB-494D-4D9B-892E-D550444F70FE}" srcOrd="0" destOrd="0" presId="urn:microsoft.com/office/officeart/2018/2/layout/IconCircleList"/>
    <dgm:cxn modelId="{42439102-8BE3-4D1B-A0AE-49683BFF024F}" type="presParOf" srcId="{044E710F-4A04-4563-AE3D-7139683D2F5D}" destId="{0B9828DC-6B77-4501-B390-35A8886C9025}" srcOrd="1" destOrd="0" presId="urn:microsoft.com/office/officeart/2018/2/layout/IconCircleList"/>
    <dgm:cxn modelId="{CC60AD97-181F-4C5D-AFAC-B286F38D55E7}" type="presParOf" srcId="{044E710F-4A04-4563-AE3D-7139683D2F5D}" destId="{A767A841-0C93-4E16-B3CC-6F39C0F0BFBA}" srcOrd="2" destOrd="0" presId="urn:microsoft.com/office/officeart/2018/2/layout/IconCircleList"/>
    <dgm:cxn modelId="{5BBF425C-87FD-44FB-ACAE-8B7D916DAA27}" type="presParOf" srcId="{044E710F-4A04-4563-AE3D-7139683D2F5D}" destId="{253B19FE-5F09-4D5A-803E-22395727051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DFE9A-43C8-4888-B451-D80B2597B80B}">
      <dsp:nvSpPr>
        <dsp:cNvPr id="0" name=""/>
        <dsp:cNvSpPr/>
      </dsp:nvSpPr>
      <dsp:spPr>
        <a:xfrm>
          <a:off x="0" y="98860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Plantearse el problema del poder habiendo asumido la conducción del gobierno por la vía electoral y con un programa de reformas graduales. </a:t>
          </a:r>
          <a:endParaRPr lang="en-US" sz="1800" kern="1200"/>
        </a:p>
      </dsp:txBody>
      <dsp:txXfrm>
        <a:off x="0" y="988600"/>
        <a:ext cx="3286125" cy="1971675"/>
      </dsp:txXfrm>
    </dsp:sp>
    <dsp:sp modelId="{22D4EAAE-E567-4EEA-A0BE-72DD207D03B3}">
      <dsp:nvSpPr>
        <dsp:cNvPr id="0" name=""/>
        <dsp:cNvSpPr/>
      </dsp:nvSpPr>
      <dsp:spPr>
        <a:xfrm>
          <a:off x="3614737" y="988600"/>
          <a:ext cx="3286125" cy="1971675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Caracterizar el período actual para establecer los alcances y posibilidades del programa de transición del Pacto Histórico</a:t>
          </a:r>
          <a:endParaRPr lang="en-US" sz="1800" kern="1200"/>
        </a:p>
      </dsp:txBody>
      <dsp:txXfrm>
        <a:off x="3614737" y="988600"/>
        <a:ext cx="3286125" cy="1971675"/>
      </dsp:txXfrm>
    </dsp:sp>
    <dsp:sp modelId="{FE5F0E4F-0741-482A-92E0-0B577C0271E4}">
      <dsp:nvSpPr>
        <dsp:cNvPr id="0" name=""/>
        <dsp:cNvSpPr/>
      </dsp:nvSpPr>
      <dsp:spPr>
        <a:xfrm>
          <a:off x="7229475" y="988600"/>
          <a:ext cx="3286125" cy="1971675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Considerado el desarrollo actual de la lucha de clases en Colombia y América Latina ¿cuáles son las tareas políticas que resultan de la gestión parcial del aparato de Estado?</a:t>
          </a:r>
          <a:endParaRPr lang="en-US" sz="1800" kern="1200"/>
        </a:p>
      </dsp:txBody>
      <dsp:txXfrm>
        <a:off x="7229475" y="988600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B6826-7CE9-41BD-B2C9-485F96BECD36}">
      <dsp:nvSpPr>
        <dsp:cNvPr id="0" name=""/>
        <dsp:cNvSpPr/>
      </dsp:nvSpPr>
      <dsp:spPr>
        <a:xfrm>
          <a:off x="479429" y="1340747"/>
          <a:ext cx="1338187" cy="1338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7F64F-211F-449B-8DDF-4711F3B2A7C6}">
      <dsp:nvSpPr>
        <dsp:cNvPr id="0" name=""/>
        <dsp:cNvSpPr/>
      </dsp:nvSpPr>
      <dsp:spPr>
        <a:xfrm>
          <a:off x="264882" y="1133456"/>
          <a:ext cx="1767281" cy="1752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06E22-DBA7-4CD3-902F-49050F8C7860}">
      <dsp:nvSpPr>
        <dsp:cNvPr id="0" name=""/>
        <dsp:cNvSpPr/>
      </dsp:nvSpPr>
      <dsp:spPr>
        <a:xfrm>
          <a:off x="51648" y="3095747"/>
          <a:ext cx="2193750" cy="123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a. </a:t>
          </a:r>
          <a:r>
            <a:rPr lang="en-US" sz="1100" kern="1200" dirty="0" err="1"/>
            <a:t>Consolidación</a:t>
          </a:r>
          <a:r>
            <a:rPr lang="en-US" sz="1100" kern="1200" dirty="0"/>
            <a:t> de </a:t>
          </a:r>
          <a:r>
            <a:rPr lang="en-US" sz="1100" kern="1200" dirty="0" err="1"/>
            <a:t>capitalismo</a:t>
          </a:r>
          <a:r>
            <a:rPr lang="en-US" sz="1100" kern="1200" dirty="0"/>
            <a:t> criminal con </a:t>
          </a:r>
          <a:r>
            <a:rPr lang="en-US" sz="1100" kern="1200" dirty="0" err="1"/>
            <a:t>intereses</a:t>
          </a:r>
          <a:r>
            <a:rPr lang="en-US" sz="1100" kern="1200" dirty="0"/>
            <a:t> de </a:t>
          </a:r>
          <a:r>
            <a:rPr lang="en-US" sz="1100" kern="1200" dirty="0" err="1"/>
            <a:t>clase</a:t>
          </a:r>
          <a:r>
            <a:rPr lang="en-US" sz="1100" kern="1200" dirty="0"/>
            <a:t> </a:t>
          </a:r>
          <a:r>
            <a:rPr lang="en-US" sz="1100" kern="1200" dirty="0" err="1"/>
            <a:t>vinculados</a:t>
          </a:r>
          <a:r>
            <a:rPr lang="en-US" sz="1100" kern="1200" dirty="0"/>
            <a:t> a la gran </a:t>
          </a:r>
          <a:r>
            <a:rPr lang="en-US" sz="1100" kern="1200" dirty="0" err="1"/>
            <a:t>propiedad</a:t>
          </a:r>
          <a:r>
            <a:rPr lang="en-US" sz="1100" kern="1200" dirty="0"/>
            <a:t> de la tierra, la </a:t>
          </a:r>
          <a:r>
            <a:rPr lang="en-US" sz="1100" kern="1200" dirty="0" err="1"/>
            <a:t>exportación</a:t>
          </a:r>
          <a:r>
            <a:rPr lang="en-US" sz="1100" kern="1200" dirty="0"/>
            <a:t> y la </a:t>
          </a:r>
          <a:r>
            <a:rPr lang="en-US" sz="1100" kern="1200" dirty="0" err="1"/>
            <a:t>disposición</a:t>
          </a:r>
          <a:r>
            <a:rPr lang="en-US" sz="1100" kern="1200" dirty="0"/>
            <a:t> de </a:t>
          </a:r>
          <a:r>
            <a:rPr lang="en-US" sz="1100" kern="1200" dirty="0" err="1"/>
            <a:t>excedentes</a:t>
          </a:r>
          <a:r>
            <a:rPr lang="en-US" sz="1100" kern="1200" dirty="0"/>
            <a:t> de </a:t>
          </a:r>
          <a:r>
            <a:rPr lang="en-US" sz="1100" kern="1200" dirty="0" err="1"/>
            <a:t>liquidez</a:t>
          </a:r>
          <a:r>
            <a:rPr lang="en-US" sz="1100" kern="1200" dirty="0"/>
            <a:t>: </a:t>
          </a:r>
        </a:p>
      </dsp:txBody>
      <dsp:txXfrm>
        <a:off x="51648" y="3095747"/>
        <a:ext cx="2193750" cy="1230501"/>
      </dsp:txXfrm>
    </dsp:sp>
    <dsp:sp modelId="{602D53EF-BEFF-4516-AB93-F4152449AC5F}">
      <dsp:nvSpPr>
        <dsp:cNvPr id="0" name=""/>
        <dsp:cNvSpPr/>
      </dsp:nvSpPr>
      <dsp:spPr>
        <a:xfrm>
          <a:off x="3057086" y="1313020"/>
          <a:ext cx="1338187" cy="1338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3F56E-B999-491A-B972-2C1423D8D0C8}">
      <dsp:nvSpPr>
        <dsp:cNvPr id="0" name=""/>
        <dsp:cNvSpPr/>
      </dsp:nvSpPr>
      <dsp:spPr>
        <a:xfrm>
          <a:off x="2934338" y="1161184"/>
          <a:ext cx="1583682" cy="1641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63015-ED99-4483-96C6-17DFABC07DED}">
      <dsp:nvSpPr>
        <dsp:cNvPr id="0" name=""/>
        <dsp:cNvSpPr/>
      </dsp:nvSpPr>
      <dsp:spPr>
        <a:xfrm>
          <a:off x="2629305" y="3068020"/>
          <a:ext cx="2193750" cy="123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b. El acelerado proceso de concentración y centralización de capital consolida grupos financieros que impulsan el proceso de acumulación en condiciones monopólicas de dependencia.</a:t>
          </a:r>
        </a:p>
      </dsp:txBody>
      <dsp:txXfrm>
        <a:off x="2629305" y="3068020"/>
        <a:ext cx="2193750" cy="1230501"/>
      </dsp:txXfrm>
    </dsp:sp>
    <dsp:sp modelId="{1D699AD6-180B-47BC-AF61-1C21A4DFFB1E}">
      <dsp:nvSpPr>
        <dsp:cNvPr id="0" name=""/>
        <dsp:cNvSpPr/>
      </dsp:nvSpPr>
      <dsp:spPr>
        <a:xfrm>
          <a:off x="5515309" y="1244627"/>
          <a:ext cx="1577053" cy="149480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29952-23D8-4E69-AD5D-2152076E2F86}">
      <dsp:nvSpPr>
        <dsp:cNvPr id="0" name=""/>
        <dsp:cNvSpPr/>
      </dsp:nvSpPr>
      <dsp:spPr>
        <a:xfrm>
          <a:off x="5426817" y="1151265"/>
          <a:ext cx="1754036" cy="16815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39000" r="-39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3363A-768D-4307-BDB6-A63FF31C7DD5}">
      <dsp:nvSpPr>
        <dsp:cNvPr id="0" name=""/>
        <dsp:cNvSpPr/>
      </dsp:nvSpPr>
      <dsp:spPr>
        <a:xfrm>
          <a:off x="5206961" y="3077938"/>
          <a:ext cx="2193750" cy="123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c. En conjunto, se </a:t>
          </a:r>
          <a:r>
            <a:rPr lang="en-US" sz="1100" kern="1200" dirty="0" err="1"/>
            <a:t>consolida</a:t>
          </a:r>
          <a:r>
            <a:rPr lang="en-US" sz="1100" kern="1200" dirty="0"/>
            <a:t> </a:t>
          </a:r>
          <a:r>
            <a:rPr lang="en-US" sz="1100" kern="1200" dirty="0" err="1"/>
            <a:t>el</a:t>
          </a:r>
          <a:r>
            <a:rPr lang="en-US" sz="1100" kern="1200" dirty="0"/>
            <a:t> </a:t>
          </a:r>
          <a:r>
            <a:rPr lang="en-US" sz="1100" kern="1200" dirty="0" err="1"/>
            <a:t>patrón</a:t>
          </a:r>
          <a:r>
            <a:rPr lang="en-US" sz="1100" kern="1200" dirty="0"/>
            <a:t> </a:t>
          </a:r>
          <a:r>
            <a:rPr lang="en-US" sz="1100" kern="1200" dirty="0" err="1"/>
            <a:t>exportado</a:t>
          </a:r>
          <a:r>
            <a:rPr lang="en-US" sz="1100" kern="1200" dirty="0"/>
            <a:t> de </a:t>
          </a:r>
          <a:r>
            <a:rPr lang="en-US" sz="1100" kern="1200" dirty="0" err="1"/>
            <a:t>especialización</a:t>
          </a:r>
          <a:r>
            <a:rPr lang="en-US" sz="1100" kern="1200" dirty="0"/>
            <a:t> </a:t>
          </a:r>
          <a:r>
            <a:rPr lang="en-US" sz="1100" kern="1200" dirty="0" err="1"/>
            <a:t>productiva</a:t>
          </a:r>
          <a:r>
            <a:rPr lang="en-US" sz="1100" kern="1200" dirty="0"/>
            <a:t> </a:t>
          </a:r>
          <a:r>
            <a:rPr lang="en-US" sz="1100" kern="1200" dirty="0" err="1"/>
            <a:t>alrededor</a:t>
          </a:r>
          <a:r>
            <a:rPr lang="en-US" sz="1100" kern="1200" dirty="0"/>
            <a:t> de </a:t>
          </a:r>
          <a:r>
            <a:rPr lang="en-US" sz="1100" kern="1200" dirty="0" err="1"/>
            <a:t>ramas</a:t>
          </a:r>
          <a:r>
            <a:rPr lang="en-US" sz="1100" kern="1200" dirty="0"/>
            <a:t> </a:t>
          </a:r>
          <a:r>
            <a:rPr lang="en-US" sz="1100" kern="1200" dirty="0" err="1"/>
            <a:t>extractivas</a:t>
          </a:r>
          <a:r>
            <a:rPr lang="en-US" sz="1100" kern="1200" dirty="0"/>
            <a:t> y la </a:t>
          </a:r>
          <a:r>
            <a:rPr lang="en-US" sz="1100" kern="1200" dirty="0" err="1"/>
            <a:t>agroindustria</a:t>
          </a:r>
          <a:r>
            <a:rPr lang="en-US" sz="1100" kern="1200" dirty="0"/>
            <a:t>. </a:t>
          </a:r>
        </a:p>
      </dsp:txBody>
      <dsp:txXfrm>
        <a:off x="5206961" y="3077938"/>
        <a:ext cx="2193750" cy="1230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85F97-A885-4888-A141-8507CFBEB7B0}">
      <dsp:nvSpPr>
        <dsp:cNvPr id="0" name=""/>
        <dsp:cNvSpPr/>
      </dsp:nvSpPr>
      <dsp:spPr>
        <a:xfrm>
          <a:off x="9242" y="435257"/>
          <a:ext cx="2762398" cy="30783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a. Articular la estrategia contrainsurgente a la consolidación de la gran propiedad como base territorial para las relaciones capitalistas</a:t>
          </a:r>
          <a:endParaRPr lang="en-US" sz="1800" kern="1200" dirty="0"/>
        </a:p>
      </dsp:txBody>
      <dsp:txXfrm>
        <a:off x="90150" y="516165"/>
        <a:ext cx="2600582" cy="2916545"/>
      </dsp:txXfrm>
    </dsp:sp>
    <dsp:sp modelId="{2D85E983-D425-48D9-81A9-C4517422E286}">
      <dsp:nvSpPr>
        <dsp:cNvPr id="0" name=""/>
        <dsp:cNvSpPr/>
      </dsp:nvSpPr>
      <dsp:spPr>
        <a:xfrm>
          <a:off x="3047880" y="1631900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047880" y="1768915"/>
        <a:ext cx="409940" cy="411044"/>
      </dsp:txXfrm>
    </dsp:sp>
    <dsp:sp modelId="{88F1C5AB-1CFC-49A0-B469-1C20EF1D3799}">
      <dsp:nvSpPr>
        <dsp:cNvPr id="0" name=""/>
        <dsp:cNvSpPr/>
      </dsp:nvSpPr>
      <dsp:spPr>
        <a:xfrm>
          <a:off x="3876600" y="435257"/>
          <a:ext cx="2762398" cy="3078361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b. Relanzar el proceso de acumulación sobre la base de la concentración de capital, alentando el crecimiento de la tasa de explotación: atraer a la pequeña y mediana burguesía con reforma laboral de 2003.</a:t>
          </a:r>
          <a:endParaRPr lang="en-US" sz="1800" kern="1200"/>
        </a:p>
      </dsp:txBody>
      <dsp:txXfrm>
        <a:off x="3957508" y="516165"/>
        <a:ext cx="2600582" cy="2916545"/>
      </dsp:txXfrm>
    </dsp:sp>
    <dsp:sp modelId="{14C4F15F-480E-4E96-820C-6DEEA4678B62}">
      <dsp:nvSpPr>
        <dsp:cNvPr id="0" name=""/>
        <dsp:cNvSpPr/>
      </dsp:nvSpPr>
      <dsp:spPr>
        <a:xfrm>
          <a:off x="6915239" y="1631900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915239" y="1768915"/>
        <a:ext cx="409940" cy="411044"/>
      </dsp:txXfrm>
    </dsp:sp>
    <dsp:sp modelId="{612CEFCF-A773-4C17-B71B-FE86AB2AA32E}">
      <dsp:nvSpPr>
        <dsp:cNvPr id="0" name=""/>
        <dsp:cNvSpPr/>
      </dsp:nvSpPr>
      <dsp:spPr>
        <a:xfrm>
          <a:off x="7743958" y="435257"/>
          <a:ext cx="2762398" cy="3078361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c. Profundizar el régimen de integración imperialista: alentar la inversión directa de capital; los instrumentos de asociación subordinada de la banca y fondos de inversión; sabotaje y contención a gobiernos populares y progresistas de la región. </a:t>
          </a:r>
          <a:endParaRPr lang="en-US" sz="1800" kern="1200" dirty="0"/>
        </a:p>
      </dsp:txBody>
      <dsp:txXfrm>
        <a:off x="7824866" y="516165"/>
        <a:ext cx="2600582" cy="2916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56664-8257-43C6-870B-E31E59731421}">
      <dsp:nvSpPr>
        <dsp:cNvPr id="0" name=""/>
        <dsp:cNvSpPr/>
      </dsp:nvSpPr>
      <dsp:spPr>
        <a:xfrm>
          <a:off x="82613" y="1525815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8599F-F794-4D48-8198-B7866C47B6FF}">
      <dsp:nvSpPr>
        <dsp:cNvPr id="0" name=""/>
        <dsp:cNvSpPr/>
      </dsp:nvSpPr>
      <dsp:spPr>
        <a:xfrm>
          <a:off x="271034" y="1714236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6000" b="-6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7C468-366B-4B12-8D03-1B959B2E5D65}">
      <dsp:nvSpPr>
        <dsp:cNvPr id="0" name=""/>
        <dsp:cNvSpPr/>
      </dsp:nvSpPr>
      <dsp:spPr>
        <a:xfrm>
          <a:off x="1172126" y="152581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1. El ascenso de la movilización de masas corresponde a un período de renovación y acumulación de fuerzas que inició en 2008</a:t>
          </a:r>
          <a:endParaRPr lang="en-US" sz="1800" kern="1200" dirty="0"/>
        </a:p>
      </dsp:txBody>
      <dsp:txXfrm>
        <a:off x="1172126" y="1525815"/>
        <a:ext cx="2114937" cy="897246"/>
      </dsp:txXfrm>
    </dsp:sp>
    <dsp:sp modelId="{EB0C3A4D-85F2-42BB-BE9C-6407E876EF5F}">
      <dsp:nvSpPr>
        <dsp:cNvPr id="0" name=""/>
        <dsp:cNvSpPr/>
      </dsp:nvSpPr>
      <dsp:spPr>
        <a:xfrm>
          <a:off x="3655575" y="1525815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4A7EB-19A7-4E3A-BCD7-A8763BC03407}">
      <dsp:nvSpPr>
        <dsp:cNvPr id="0" name=""/>
        <dsp:cNvSpPr/>
      </dsp:nvSpPr>
      <dsp:spPr>
        <a:xfrm>
          <a:off x="3843996" y="1714236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1000" b="-21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76ADE-80B7-4ED9-ABC8-5A8FBFB29922}">
      <dsp:nvSpPr>
        <dsp:cNvPr id="0" name=""/>
        <dsp:cNvSpPr/>
      </dsp:nvSpPr>
      <dsp:spPr>
        <a:xfrm>
          <a:off x="4745088" y="152581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2. La intensificación del proceso de centralización de capital luego de la crisis de 2008, deterioro las condiciones de reproducción de pequeñas burguesías, que adoptaron una agenda reformas liberal-democráticas. </a:t>
          </a:r>
          <a:endParaRPr lang="en-US" sz="16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4745088" y="1525815"/>
        <a:ext cx="2114937" cy="897246"/>
      </dsp:txXfrm>
    </dsp:sp>
    <dsp:sp modelId="{D9E5BACB-494D-4D9B-892E-D550444F70FE}">
      <dsp:nvSpPr>
        <dsp:cNvPr id="0" name=""/>
        <dsp:cNvSpPr/>
      </dsp:nvSpPr>
      <dsp:spPr>
        <a:xfrm>
          <a:off x="7228536" y="1525815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828DC-6B77-4501-B390-35A8886C9025}">
      <dsp:nvSpPr>
        <dsp:cNvPr id="0" name=""/>
        <dsp:cNvSpPr/>
      </dsp:nvSpPr>
      <dsp:spPr>
        <a:xfrm>
          <a:off x="7416958" y="1714236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B19FE-5F09-4D5A-803E-22395727051F}">
      <dsp:nvSpPr>
        <dsp:cNvPr id="0" name=""/>
        <dsp:cNvSpPr/>
      </dsp:nvSpPr>
      <dsp:spPr>
        <a:xfrm>
          <a:off x="8318049" y="152581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3. Resultado de la crisis de dominación, elementos del sistema tradicional de partidos se desgajan del proyecto dirigente. </a:t>
          </a:r>
          <a:endParaRPr lang="en-US" sz="2000" kern="1200" dirty="0"/>
        </a:p>
      </dsp:txBody>
      <dsp:txXfrm>
        <a:off x="8318049" y="1525815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BD-1659-452F-B135-7A20AA4473FC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0165-2B27-4E86-9710-5CCA4A7EE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064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BD-1659-452F-B135-7A20AA4473FC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0165-2B27-4E86-9710-5CCA4A7EE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52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BD-1659-452F-B135-7A20AA4473FC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0165-2B27-4E86-9710-5CCA4A7EE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97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BD-1659-452F-B135-7A20AA4473FC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0165-2B27-4E86-9710-5CCA4A7EE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528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BD-1659-452F-B135-7A20AA4473FC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0165-2B27-4E86-9710-5CCA4A7EE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77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BD-1659-452F-B135-7A20AA4473FC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0165-2B27-4E86-9710-5CCA4A7EE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510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BD-1659-452F-B135-7A20AA4473FC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0165-2B27-4E86-9710-5CCA4A7EE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03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BD-1659-452F-B135-7A20AA4473FC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0165-2B27-4E86-9710-5CCA4A7EE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505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BD-1659-452F-B135-7A20AA4473FC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0165-2B27-4E86-9710-5CCA4A7EE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56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BD-1659-452F-B135-7A20AA4473FC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0165-2B27-4E86-9710-5CCA4A7EE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676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5BD-1659-452F-B135-7A20AA4473FC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0165-2B27-4E86-9710-5CCA4A7EE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19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A7BC5BD-1659-452F-B135-7A20AA4473FC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6730165-2B27-4E86-9710-5CCA4A7EE6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674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AE315-17D6-6FC9-FC42-A4AB502A8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133" y="652977"/>
            <a:ext cx="4567686" cy="3220382"/>
          </a:xfrm>
        </p:spPr>
        <p:txBody>
          <a:bodyPr anchor="t">
            <a:normAutofit/>
          </a:bodyPr>
          <a:lstStyle/>
          <a:p>
            <a:pPr algn="r"/>
            <a:r>
              <a:rPr lang="es-MX" sz="3200" dirty="0">
                <a:solidFill>
                  <a:srgbClr val="FFFFFF"/>
                </a:solidFill>
              </a:rPr>
              <a:t>Crisis de dominación y encrucijadas de las clases populares: la cuestión del poder en el Pacto Histórico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2EA75A-9097-A5DF-E8C9-1B1E785E0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917" y="5032211"/>
            <a:ext cx="4946902" cy="1112208"/>
          </a:xfrm>
        </p:spPr>
        <p:txBody>
          <a:bodyPr anchor="b"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s-MX" sz="1800" dirty="0">
                <a:solidFill>
                  <a:srgbClr val="FFFFFF"/>
                </a:solidFill>
              </a:rPr>
              <a:t>Alejandro Guerrero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s-MX" sz="1800" dirty="0">
                <a:solidFill>
                  <a:srgbClr val="FFFFFF"/>
                </a:solidFill>
              </a:rPr>
              <a:t>Posgrado en Estudios Latinoamericanos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s-MX" sz="1800" dirty="0">
                <a:solidFill>
                  <a:srgbClr val="FFFFFF"/>
                </a:solidFill>
              </a:rPr>
              <a:t>Universidad Nacional Autónoma de México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228D97-8AC5-66D2-8D2A-FAD51632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222"/>
          <a:stretch/>
        </p:blipFill>
        <p:spPr bwMode="auto">
          <a:xfrm>
            <a:off x="6553199" y="457200"/>
            <a:ext cx="51816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5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36B792-89AA-7719-4F4A-321A3A68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4200"/>
              <a:t>Desde 2008: configuraciones emergentes de la lucha de clases. 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Marcador de contenido 2">
            <a:extLst>
              <a:ext uri="{FF2B5EF4-FFF2-40B4-BE49-F238E27FC236}">
                <a16:creationId xmlns:a16="http://schemas.microsoft.com/office/drawing/2014/main" id="{7DCC4972-7CCD-EE32-0FEE-DF83835CE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48278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54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8E8500-4ACD-1001-9341-B291B1307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8C655C-4193-5F01-A5A2-14DD05CB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s-MX" sz="3700"/>
              <a:t>La inflexión de la crisis de dominación: el Paro Nacional de 2019</a:t>
            </a:r>
          </a:p>
        </p:txBody>
      </p:sp>
      <p:pic>
        <p:nvPicPr>
          <p:cNvPr id="1026" name="Picture 2" descr="Un mes de paro nacional en Colombia">
            <a:extLst>
              <a:ext uri="{FF2B5EF4-FFF2-40B4-BE49-F238E27FC236}">
                <a16:creationId xmlns:a16="http://schemas.microsoft.com/office/drawing/2014/main" id="{DA6D00B0-B6F7-E2C6-6378-2384CBF5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" b="-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BF7BDBD0-8BE0-8807-07B2-B4C757C40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 lnSpcReduction="10000"/>
          </a:bodyPr>
          <a:lstStyle/>
          <a:p>
            <a:r>
              <a:rPr lang="es-MX" sz="2000" dirty="0"/>
              <a:t>A. Debilitamiento material e ideológico para la producción de consenso: el bloque dominante es incapaz de imponer en el terreno de la lucha de clases reformas regresivas necesarias para sortear la crisis</a:t>
            </a:r>
          </a:p>
          <a:p>
            <a:r>
              <a:rPr lang="es-MX" sz="2000" dirty="0"/>
              <a:t>B. La radicalización política de las pequeñas burguesías urbanas, particularmente sus capas asalariadas.</a:t>
            </a:r>
          </a:p>
          <a:p>
            <a:r>
              <a:rPr lang="es-MX" sz="2000" dirty="0"/>
              <a:t>C. El ascenso de la movilización de masas: la confrontación directa y la irrupción en el campo de la política. No obstante, el Paro Nacional no alcanza un hito resolutivo.</a:t>
            </a:r>
          </a:p>
          <a:p>
            <a:endParaRPr lang="es-MX" sz="2000" dirty="0"/>
          </a:p>
          <a:p>
            <a:r>
              <a:rPr lang="es-MX" sz="2000" dirty="0"/>
              <a:t>Se configura una situación de empate estratégico de fuerzas. </a:t>
            </a:r>
          </a:p>
        </p:txBody>
      </p:sp>
    </p:spTree>
    <p:extLst>
      <p:ext uri="{BB962C8B-B14F-4D97-AF65-F5344CB8AC3E}">
        <p14:creationId xmlns:p14="http://schemas.microsoft.com/office/powerpoint/2010/main" val="366322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6B2F63-1A7A-32FF-119D-18B8ABA24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1" name="Rectangle 210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9F619B-6B71-FF1C-9974-77CC6C47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MX" sz="4600"/>
              <a:t>Visión estratégica y táctica del Pacto Histórico</a:t>
            </a:r>
          </a:p>
        </p:txBody>
      </p:sp>
      <p:sp>
        <p:nvSpPr>
          <p:cNvPr id="210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B4B9B8B6-F099-C4B6-3095-CD3A6DDAD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r>
              <a:rPr lang="es-MX" sz="1900" dirty="0"/>
              <a:t>A. El sentido del proyecto de “transición”: remover los elementos propios de formas económicas atrasadas que obstaculizan el desarrollo capitalista en el país: monopolios, concentración de la tierra, dependencia al sector externo, restricciones al crecimiento basado en la demanda agregada.</a:t>
            </a:r>
          </a:p>
          <a:p>
            <a:r>
              <a:rPr lang="es-MX" sz="1900" dirty="0"/>
              <a:t>B.   Constituir alianzas políticas para aislar y neutralizar a las facciones más retardatarias del bloque dominante: es imposible impulsar el proceso de cambio sin alianzas con fracciones de la burguesía y capas burocrático-partidistas.</a:t>
            </a:r>
          </a:p>
          <a:p>
            <a:r>
              <a:rPr lang="es-MX" sz="1900" dirty="0"/>
              <a:t>C. Impulsar un programa de etapismo redistributivo que afiance condiciones de acumulación política desde arriba.</a:t>
            </a:r>
          </a:p>
          <a:p>
            <a:r>
              <a:rPr lang="es-MX" sz="1900" dirty="0"/>
              <a:t>D. Reincorporar el antagonismo político al terreno de institucional. La base social como fuerza de reserva táctica. </a:t>
            </a:r>
          </a:p>
        </p:txBody>
      </p:sp>
      <p:pic>
        <p:nvPicPr>
          <p:cNvPr id="2052" name="Picture 4" descr="X-এ Polo Democrático Alternativo: &quot;🟡#PoloDemocrático 🇨🇴 El cambio por la  vida #AHORA con todas y todos, este es el momento histórico de #Colombia  para elegir un cambio REAL en el gobierno y">
            <a:extLst>
              <a:ext uri="{FF2B5EF4-FFF2-40B4-BE49-F238E27FC236}">
                <a16:creationId xmlns:a16="http://schemas.microsoft.com/office/drawing/2014/main" id="{6A17A271-4C3B-1C0C-C2E4-68648807A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r="1128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1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66A762-6BD8-3806-9568-F2E38A46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3600" dirty="0"/>
              <a:t>Contradicciones del programa económico: la transición energética</a:t>
            </a:r>
            <a:endParaRPr lang="es-MX" sz="3600" dirty="0"/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B65CE1-1D59-69B8-C9F6-4E14F7140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s-ES" sz="2000"/>
              <a:t>Transformación de la matriz energética para transformar la estructura fósil</a:t>
            </a:r>
          </a:p>
          <a:p>
            <a:r>
              <a:rPr lang="es-ES" sz="2000"/>
              <a:t>La cuestión toca el carácter dependiente de nuestra formación social y el carácter extractivo del patrón exportador actual: la financiación del desarrollo industrial eleva la presión sobre el fondo de divisas.</a:t>
            </a:r>
          </a:p>
          <a:p>
            <a:r>
              <a:rPr lang="es-ES" sz="2000"/>
              <a:t>Política tributaria, fiscal y de empleo como mecanismos de redistributivos para el fomento industrial: impuestos y reducción de tasas de interés.</a:t>
            </a:r>
          </a:p>
          <a:p>
            <a:r>
              <a:rPr lang="es-ES" sz="2000"/>
              <a:t>Para desencadenar la generación de empleo, la estrategia de fomento industrial tendría que desarrollarse en ramas de baja composición orgánica. </a:t>
            </a:r>
            <a:endParaRPr lang="es-MX" sz="2000" dirty="0"/>
          </a:p>
        </p:txBody>
      </p:sp>
      <p:pic>
        <p:nvPicPr>
          <p:cNvPr id="2050" name="Picture 2" descr="Ecopetrol (@ecopetroloficial) • Instagram photos and videos">
            <a:extLst>
              <a:ext uri="{FF2B5EF4-FFF2-40B4-BE49-F238E27FC236}">
                <a16:creationId xmlns:a16="http://schemas.microsoft.com/office/drawing/2014/main" id="{0DB3D731-4601-8EB0-5F30-5DE99042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 r="-1" b="7718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1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F188679-3158-47CE-A297-981B1802A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9600" dirty="0"/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230268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A14B2-5AB8-F393-19F0-0BED1884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06" y="365125"/>
            <a:ext cx="5011994" cy="5514565"/>
          </a:xfrm>
        </p:spPr>
        <p:txBody>
          <a:bodyPr>
            <a:normAutofit/>
          </a:bodyPr>
          <a:lstStyle/>
          <a:p>
            <a:r>
              <a:rPr lang="es-ES" sz="2400" dirty="0"/>
              <a:t>1. Consolidación del asedio institucional y económico contra el gobierno.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2. Entrampamiento institucional del proceso de cambio: las reformas se han visto obstaculizada por el aparato estatal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3. Contradicciones del sistema de alianzas que sirve de soporte al gobierno: adquieren relevancia los sectores tradicionales. </a:t>
            </a:r>
            <a:endParaRPr lang="es-MX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D3E3F5-103C-53AF-88A7-93A91BB3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" y="329381"/>
            <a:ext cx="5978013" cy="2045400"/>
          </a:xfrm>
          <a:prstGeom prst="rect">
            <a:avLst/>
          </a:prstGeom>
        </p:spPr>
      </p:pic>
      <p:pic>
        <p:nvPicPr>
          <p:cNvPr id="1026" name="Picture 2" descr="El presidente Gustavo Petro, en una alocución, dijo que convocará a una consulta popular.">
            <a:extLst>
              <a:ext uri="{FF2B5EF4-FFF2-40B4-BE49-F238E27FC236}">
                <a16:creationId xmlns:a16="http://schemas.microsoft.com/office/drawing/2014/main" id="{155FF7FD-7737-CD1E-C5B6-1BA11321E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2" y="2554475"/>
            <a:ext cx="5964458" cy="39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53961A-8778-25E5-F903-5CFC5D8B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4200"/>
              <a:t>Una situación inédita para la izquierda colombiana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Marcador de contenido 2">
            <a:extLst>
              <a:ext uri="{FF2B5EF4-FFF2-40B4-BE49-F238E27FC236}">
                <a16:creationId xmlns:a16="http://schemas.microsoft.com/office/drawing/2014/main" id="{A973FF2D-8F55-97A5-B86B-D3F85B6F5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54805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80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204E07-93BB-838E-2DCC-5A7ACA670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6FCFF5B-A7A7-A7CD-7BB2-3D117B95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MX" sz="5400"/>
              <a:t>Elementos de la actual coyuntura 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6ECBE58-465C-73ED-0CAC-4F5EC4C3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s-MX" sz="2200"/>
              <a:t>1. Agudización de la crisis del proceso de acumulación a escala mundial y transiciones hegemónicas.</a:t>
            </a:r>
          </a:p>
          <a:p>
            <a:endParaRPr lang="es-MX" sz="2200"/>
          </a:p>
          <a:p>
            <a:r>
              <a:rPr lang="es-MX" sz="2200"/>
              <a:t>2. Radicalización de la burguesía imperialista, que adopta una estrategia de guerra frontal en contra de las clases trabajadoras</a:t>
            </a:r>
          </a:p>
          <a:p>
            <a:endParaRPr lang="es-MX" sz="2200"/>
          </a:p>
          <a:p>
            <a:r>
              <a:rPr lang="es-MX" sz="2200"/>
              <a:t>3. La crisis del patrón exportador de especialización productiva han propiciado nuevas expresiones de la lucha de clases en América Latina</a:t>
            </a:r>
          </a:p>
        </p:txBody>
      </p:sp>
      <p:pic>
        <p:nvPicPr>
          <p:cNvPr id="2050" name="Picture 2" descr="German magazine 'Stern' criticized for 'Nazi' Trump cover">
            <a:extLst>
              <a:ext uri="{FF2B5EF4-FFF2-40B4-BE49-F238E27FC236}">
                <a16:creationId xmlns:a16="http://schemas.microsoft.com/office/drawing/2014/main" id="{E79EC903-C0EA-DF92-F600-5624FEC35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r="21444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8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2BEB63-A6FA-DD84-9A81-61E8AC82F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ité Nacional del Paro alista nuevas manifestaciones en Colombia">
            <a:extLst>
              <a:ext uri="{FF2B5EF4-FFF2-40B4-BE49-F238E27FC236}">
                <a16:creationId xmlns:a16="http://schemas.microsoft.com/office/drawing/2014/main" id="{CF7D7A51-6764-AD3C-97BE-27B052B96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-9107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F3900EA-D1F8-1F7E-0DCA-1E45C4A6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Elementos de la coyuntura actual: Colombia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8A4B922-9416-AF77-63BD-B65876AAA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MX" sz="2600">
                <a:solidFill>
                  <a:srgbClr val="FFFFFF"/>
                </a:solidFill>
              </a:rPr>
              <a:t>1. </a:t>
            </a:r>
            <a:r>
              <a:rPr lang="es-ES" sz="2600">
                <a:solidFill>
                  <a:srgbClr val="FFFFFF"/>
                </a:solidFill>
              </a:rPr>
              <a:t>La debacle económica de 2015 aceleró la crisis de dominación: las clases dirigentes se mostraron incapaces de imponer a las clases populares el peso de la crisis</a:t>
            </a:r>
          </a:p>
          <a:p>
            <a:endParaRPr lang="es-MX" sz="2600">
              <a:solidFill>
                <a:srgbClr val="FFFFFF"/>
              </a:solidFill>
            </a:endParaRPr>
          </a:p>
          <a:p>
            <a:r>
              <a:rPr lang="es-MX" sz="2600">
                <a:solidFill>
                  <a:srgbClr val="FFFFFF"/>
                </a:solidFill>
              </a:rPr>
              <a:t>2. El deterioro general de las condiciones de vida y la represión política coincidió con el ascenso del movimiento de masas: el Paro Nacional (2019-2021)</a:t>
            </a:r>
          </a:p>
          <a:p>
            <a:endParaRPr lang="es-MX" sz="2600">
              <a:solidFill>
                <a:srgbClr val="FFFFFF"/>
              </a:solidFill>
            </a:endParaRPr>
          </a:p>
          <a:p>
            <a:r>
              <a:rPr lang="es-MX" sz="2600">
                <a:solidFill>
                  <a:srgbClr val="FFFFFF"/>
                </a:solidFill>
              </a:rPr>
              <a:t>3. El triunfo del Pacto Histórico ocurre en una coyuntura económica que agudiza las condiciones estructurales de dependencia</a:t>
            </a:r>
            <a:endParaRPr lang="es-MX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8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úmeros y gráficos en naranja y azul">
            <a:extLst>
              <a:ext uri="{FF2B5EF4-FFF2-40B4-BE49-F238E27FC236}">
                <a16:creationId xmlns:a16="http://schemas.microsoft.com/office/drawing/2014/main" id="{856B2DEC-24A5-0A10-B660-63F5DB0C49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6569" b="1595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FF5B8B-DCDF-F32A-F082-6995325D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69"/>
            <a:ext cx="4155825" cy="4072044"/>
          </a:xfrm>
        </p:spPr>
        <p:txBody>
          <a:bodyPr anchor="t"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Crisis de sistema de dominación burguesa: 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E10F6E-F300-A722-E798-4463A3B69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1" y="1671569"/>
            <a:ext cx="6167248" cy="4072044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FFFFFF"/>
                </a:solidFill>
              </a:rPr>
              <a:t>Con la crisis de 1999 se tramitan cambios en las modalidades de dominación que profundizan los rasgos contrainsurgentes y la subordinación al capital imperialista. </a:t>
            </a:r>
          </a:p>
          <a:p>
            <a:r>
              <a:rPr lang="es-MX" sz="2000" dirty="0">
                <a:solidFill>
                  <a:srgbClr val="FFFFFF"/>
                </a:solidFill>
              </a:rPr>
              <a:t>Crisis del proceso industrializador de carácter dependiente que determinaba las condiciones de inserción al mercado mundial.</a:t>
            </a:r>
          </a:p>
          <a:p>
            <a:endParaRPr lang="es-MX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6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3DD3A1-3254-2E56-5906-0EB31336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Uribato: 2001 - 2021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D70C0340-D4CF-B131-2AB0-01518153E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940029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0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450E26-3F0F-EF2F-1C62-D96D58951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36CCE2-0CEC-166B-FCFB-13EEBB79D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Uribato: 2001 - 2021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457FE6A0-F2FF-C889-6327-BBCBF8F92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04109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05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9319C-4221-36BF-0BAF-253612B3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MX" sz="5400"/>
              <a:t>Expresiones de la crisis: ¿qué hacer con la guerra?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DD28A-C663-ED59-40F3-F510BF13F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s-MX" sz="2200"/>
              <a:t>¿Cuál es el papel de la guerra como palanca dinamizadora de las relaciones capitalistas, especialmente en el campo?</a:t>
            </a:r>
          </a:p>
          <a:p>
            <a:pPr marL="0" indent="0">
              <a:buNone/>
            </a:pPr>
            <a:endParaRPr lang="es-MX" sz="2200"/>
          </a:p>
          <a:p>
            <a:pPr marL="514350" indent="-514350">
              <a:buFont typeface="+mj-lt"/>
              <a:buAutoNum type="alphaLcPeriod"/>
            </a:pPr>
            <a:r>
              <a:rPr lang="es-MX" sz="2200"/>
              <a:t>Uribato: guerra frontal de aniquilamiento a través de estrategia de ocupación territorial y control de áreas recuperadas con grupos paramilitares.</a:t>
            </a:r>
          </a:p>
          <a:p>
            <a:pPr marL="514350" indent="-514350">
              <a:buFont typeface="+mj-lt"/>
              <a:buAutoNum type="alphaLcPeriod"/>
            </a:pPr>
            <a:r>
              <a:rPr lang="es-MX" sz="2200"/>
              <a:t>Santos: guerra de baja intensidad con una reserva activa con control territorial disperso. Desarme ideológico, neutralización política y apertura de cotos de inversión en áreas tradicionalmente vedadas a la inversión. </a:t>
            </a:r>
          </a:p>
        </p:txBody>
      </p:sp>
    </p:spTree>
    <p:extLst>
      <p:ext uri="{BB962C8B-B14F-4D97-AF65-F5344CB8AC3E}">
        <p14:creationId xmlns:p14="http://schemas.microsoft.com/office/powerpoint/2010/main" val="246753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1060</Words>
  <Application>Microsoft Office PowerPoint</Application>
  <PresentationFormat>Panorámica</PresentationFormat>
  <Paragraphs>58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Crisis de dominación y encrucijadas de las clases populares: la cuestión del poder en el Pacto Histórico</vt:lpstr>
      <vt:lpstr>1. Consolidación del asedio institucional y económico contra el gobierno.  2. Entrampamiento institucional del proceso de cambio: las reformas se han visto obstaculizada por el aparato estatal  3. Contradicciones del sistema de alianzas que sirve de soporte al gobierno: adquieren relevancia los sectores tradicionales. </vt:lpstr>
      <vt:lpstr>Una situación inédita para la izquierda colombiana</vt:lpstr>
      <vt:lpstr>Elementos de la actual coyuntura </vt:lpstr>
      <vt:lpstr>Elementos de la coyuntura actual: Colombia</vt:lpstr>
      <vt:lpstr>Crisis de sistema de dominación burguesa: antecedentes</vt:lpstr>
      <vt:lpstr>El Uribato: 2001 - 2021</vt:lpstr>
      <vt:lpstr>El Uribato: 2001 - 2021</vt:lpstr>
      <vt:lpstr>Expresiones de la crisis: ¿qué hacer con la guerra?</vt:lpstr>
      <vt:lpstr>Desde 2008: configuraciones emergentes de la lucha de clases. </vt:lpstr>
      <vt:lpstr>La inflexión de la crisis de dominación: el Paro Nacional de 2019</vt:lpstr>
      <vt:lpstr>Visión estratégica y táctica del Pacto Histórico</vt:lpstr>
      <vt:lpstr>Contradicciones del programa económico: la transición energética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OSCAR ALEJANDRO GUERRERO HURTADO</dc:creator>
  <cp:lastModifiedBy>OSCAR ALEJANDRO GUERRERO HURTADO</cp:lastModifiedBy>
  <cp:revision>4</cp:revision>
  <dcterms:created xsi:type="dcterms:W3CDTF">2025-03-12T15:59:42Z</dcterms:created>
  <dcterms:modified xsi:type="dcterms:W3CDTF">2025-03-12T20:33:24Z</dcterms:modified>
</cp:coreProperties>
</file>